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53"/>
  </p:notesMasterIdLst>
  <p:sldIdLst>
    <p:sldId id="322" r:id="rId5"/>
    <p:sldId id="324" r:id="rId6"/>
    <p:sldId id="368" r:id="rId7"/>
    <p:sldId id="369" r:id="rId8"/>
    <p:sldId id="371" r:id="rId9"/>
    <p:sldId id="373" r:id="rId10"/>
    <p:sldId id="374" r:id="rId11"/>
    <p:sldId id="375" r:id="rId12"/>
    <p:sldId id="325" r:id="rId13"/>
    <p:sldId id="326" r:id="rId14"/>
    <p:sldId id="339" r:id="rId15"/>
    <p:sldId id="340" r:id="rId16"/>
    <p:sldId id="328" r:id="rId17"/>
    <p:sldId id="338" r:id="rId18"/>
    <p:sldId id="329" r:id="rId19"/>
    <p:sldId id="333" r:id="rId20"/>
    <p:sldId id="332" r:id="rId21"/>
    <p:sldId id="334" r:id="rId22"/>
    <p:sldId id="331" r:id="rId23"/>
    <p:sldId id="330" r:id="rId24"/>
    <p:sldId id="320" r:id="rId25"/>
    <p:sldId id="364" r:id="rId26"/>
    <p:sldId id="376" r:id="rId27"/>
    <p:sldId id="365" r:id="rId28"/>
    <p:sldId id="366" r:id="rId29"/>
    <p:sldId id="367" r:id="rId30"/>
    <p:sldId id="359" r:id="rId31"/>
    <p:sldId id="360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77" r:id="rId50"/>
    <p:sldId id="323" r:id="rId51"/>
    <p:sldId id="321" r:id="rId5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" initials="S" lastIdx="1" clrIdx="0">
    <p:extLst>
      <p:ext uri="{19B8F6BF-5375-455C-9EA6-DF929625EA0E}">
        <p15:presenceInfo xmlns:p15="http://schemas.microsoft.com/office/powerpoint/2012/main" userId="Sander" providerId="None"/>
      </p:ext>
    </p:extLst>
  </p:cmAuthor>
  <p:cmAuthor id="2" name="Sander SIESWERDA" initials="SS" lastIdx="1" clrIdx="1">
    <p:extLst>
      <p:ext uri="{19B8F6BF-5375-455C-9EA6-DF929625EA0E}">
        <p15:presenceInfo xmlns:p15="http://schemas.microsoft.com/office/powerpoint/2012/main" userId="Sander SIESWER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945"/>
    <a:srgbClr val="000000"/>
    <a:srgbClr val="167F42"/>
    <a:srgbClr val="FFFFFF"/>
    <a:srgbClr val="00A03C"/>
    <a:srgbClr val="006893"/>
    <a:srgbClr val="F08013"/>
    <a:srgbClr val="514F7C"/>
    <a:srgbClr val="96C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B99D3-E325-401F-8C2B-1D2D3894947A}" v="1" dt="2021-03-12T12:46:07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0" autoAdjust="0"/>
    <p:restoredTop sz="97470" autoAdjust="0"/>
  </p:normalViewPr>
  <p:slideViewPr>
    <p:cSldViewPr snapToGrid="0">
      <p:cViewPr varScale="1">
        <p:scale>
          <a:sx n="115" d="100"/>
          <a:sy n="115" d="100"/>
        </p:scale>
        <p:origin x="211" y="-1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51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0" tIns="46050" rIns="92100" bIns="4605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0" tIns="46050" rIns="92100" bIns="46050" rtlCol="0"/>
          <a:lstStyle>
            <a:lvl1pPr algn="r">
              <a:defRPr sz="1200"/>
            </a:lvl1pPr>
          </a:lstStyle>
          <a:p>
            <a:fld id="{9891DB19-98FA-478F-A23B-9321523E750C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0" tIns="46050" rIns="92100" bIns="4605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2100" tIns="46050" rIns="92100" bIns="4605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0" tIns="46050" rIns="92100" bIns="4605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0" tIns="46050" rIns="92100" bIns="46050" rtlCol="0" anchor="b"/>
          <a:lstStyle>
            <a:lvl1pPr algn="r">
              <a:defRPr sz="1200"/>
            </a:lvl1pPr>
          </a:lstStyle>
          <a:p>
            <a:fld id="{530948F4-C0B5-4224-94BF-3DD5C23A69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34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948F4-C0B5-4224-94BF-3DD5C23A698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43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46AC-A9BD-4E3E-9126-216E1D4ECD8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7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B24A9714-BA61-4D92-A28F-51609C7C6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3065" y="525358"/>
            <a:ext cx="2092364" cy="11940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4012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68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88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 regels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315" y="227239"/>
            <a:ext cx="5616000" cy="1224000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225315" y="1684800"/>
            <a:ext cx="5616000" cy="421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350"/>
              </a:spcBef>
              <a:defRPr sz="1650"/>
            </a:lvl1pPr>
            <a:lvl2pPr>
              <a:lnSpc>
                <a:spcPct val="100000"/>
              </a:lnSpc>
              <a:spcBef>
                <a:spcPts val="900"/>
              </a:spcBef>
              <a:defRPr/>
            </a:lvl2pPr>
            <a:lvl3pPr>
              <a:lnSpc>
                <a:spcPct val="100000"/>
              </a:lnSpc>
              <a:spcBef>
                <a:spcPts val="900"/>
              </a:spcBef>
              <a:defRPr/>
            </a:lvl3pPr>
            <a:lvl4pPr>
              <a:lnSpc>
                <a:spcPct val="100000"/>
              </a:lnSpc>
              <a:spcBef>
                <a:spcPts val="900"/>
              </a:spcBef>
              <a:defRPr/>
            </a:lvl4pPr>
            <a:lvl5pPr>
              <a:lnSpc>
                <a:spcPct val="100000"/>
              </a:lnSpc>
              <a:spcBef>
                <a:spcPts val="900"/>
              </a:spcBef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2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65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40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1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56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8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7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28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18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20-5-2021 (NS)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| </a:t>
            </a:r>
            <a:fld id="{5A73F218-DCB0-4894-9B51-05C25669D53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9BDF57DA-D4E8-4426-8A2B-6A14EA168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5000"/>
          </a:blip>
          <a:srcRect l="6793" t="-430" r="24377" b="58128"/>
          <a:stretch/>
        </p:blipFill>
        <p:spPr>
          <a:xfrm>
            <a:off x="1" y="1175658"/>
            <a:ext cx="12192000" cy="5682343"/>
          </a:xfrm>
          <a:prstGeom prst="rect">
            <a:avLst/>
          </a:prstGeom>
          <a:effectLst>
            <a:glow rad="12700">
              <a:schemeClr val="bg1">
                <a:alpha val="17000"/>
              </a:schemeClr>
            </a:glow>
            <a:reflection endPos="1000" dir="5400000" sy="-100000" algn="bl" rotWithShape="0"/>
          </a:effectLst>
        </p:spPr>
      </p:pic>
      <p:sp>
        <p:nvSpPr>
          <p:cNvPr id="8" name="Rechthoek 11">
            <a:extLst>
              <a:ext uri="{FF2B5EF4-FFF2-40B4-BE49-F238E27FC236}">
                <a16:creationId xmlns:a16="http://schemas.microsoft.com/office/drawing/2014/main" xmlns="" id="{D17CA579-838D-4F9A-9748-B30C8D016F59}"/>
              </a:ext>
            </a:extLst>
          </p:cNvPr>
          <p:cNvSpPr/>
          <p:nvPr userDrawn="1"/>
        </p:nvSpPr>
        <p:spPr>
          <a:xfrm rot="2700000">
            <a:off x="-257069" y="-676843"/>
            <a:ext cx="1107785" cy="1947333"/>
          </a:xfrm>
          <a:custGeom>
            <a:avLst/>
            <a:gdLst>
              <a:gd name="connsiteX0" fmla="*/ 0 w 1947333"/>
              <a:gd name="connsiteY0" fmla="*/ 0 h 1947333"/>
              <a:gd name="connsiteX1" fmla="*/ 1947333 w 1947333"/>
              <a:gd name="connsiteY1" fmla="*/ 0 h 1947333"/>
              <a:gd name="connsiteX2" fmla="*/ 1947333 w 1947333"/>
              <a:gd name="connsiteY2" fmla="*/ 1947333 h 1947333"/>
              <a:gd name="connsiteX3" fmla="*/ 0 w 1947333"/>
              <a:gd name="connsiteY3" fmla="*/ 1947333 h 1947333"/>
              <a:gd name="connsiteX4" fmla="*/ 0 w 1947333"/>
              <a:gd name="connsiteY4" fmla="*/ 0 h 1947333"/>
              <a:gd name="connsiteX0" fmla="*/ 1029737 w 1947333"/>
              <a:gd name="connsiteY0" fmla="*/ 933947 h 1947333"/>
              <a:gd name="connsiteX1" fmla="*/ 1947333 w 1947333"/>
              <a:gd name="connsiteY1" fmla="*/ 0 h 1947333"/>
              <a:gd name="connsiteX2" fmla="*/ 1947333 w 1947333"/>
              <a:gd name="connsiteY2" fmla="*/ 1947333 h 1947333"/>
              <a:gd name="connsiteX3" fmla="*/ 0 w 1947333"/>
              <a:gd name="connsiteY3" fmla="*/ 1947333 h 1947333"/>
              <a:gd name="connsiteX4" fmla="*/ 1029737 w 1947333"/>
              <a:gd name="connsiteY4" fmla="*/ 933947 h 1947333"/>
              <a:gd name="connsiteX0" fmla="*/ 59870 w 977466"/>
              <a:gd name="connsiteY0" fmla="*/ 933947 h 1947333"/>
              <a:gd name="connsiteX1" fmla="*/ 977466 w 977466"/>
              <a:gd name="connsiteY1" fmla="*/ 0 h 1947333"/>
              <a:gd name="connsiteX2" fmla="*/ 977466 w 977466"/>
              <a:gd name="connsiteY2" fmla="*/ 1947333 h 1947333"/>
              <a:gd name="connsiteX3" fmla="*/ 0 w 977466"/>
              <a:gd name="connsiteY3" fmla="*/ 953518 h 1947333"/>
              <a:gd name="connsiteX4" fmla="*/ 59870 w 977466"/>
              <a:gd name="connsiteY4" fmla="*/ 933947 h 1947333"/>
              <a:gd name="connsiteX0" fmla="*/ 323013 w 977466"/>
              <a:gd name="connsiteY0" fmla="*/ 655769 h 1947333"/>
              <a:gd name="connsiteX1" fmla="*/ 977466 w 977466"/>
              <a:gd name="connsiteY1" fmla="*/ 0 h 1947333"/>
              <a:gd name="connsiteX2" fmla="*/ 977466 w 977466"/>
              <a:gd name="connsiteY2" fmla="*/ 1947333 h 1947333"/>
              <a:gd name="connsiteX3" fmla="*/ 0 w 977466"/>
              <a:gd name="connsiteY3" fmla="*/ 953518 h 1947333"/>
              <a:gd name="connsiteX4" fmla="*/ 323013 w 977466"/>
              <a:gd name="connsiteY4" fmla="*/ 655769 h 1947333"/>
              <a:gd name="connsiteX0" fmla="*/ 315495 w 969948"/>
              <a:gd name="connsiteY0" fmla="*/ 655769 h 1947333"/>
              <a:gd name="connsiteX1" fmla="*/ 969948 w 969948"/>
              <a:gd name="connsiteY1" fmla="*/ 0 h 1947333"/>
              <a:gd name="connsiteX2" fmla="*/ 969948 w 969948"/>
              <a:gd name="connsiteY2" fmla="*/ 1947333 h 1947333"/>
              <a:gd name="connsiteX3" fmla="*/ 0 w 969948"/>
              <a:gd name="connsiteY3" fmla="*/ 961037 h 1947333"/>
              <a:gd name="connsiteX4" fmla="*/ 315495 w 969948"/>
              <a:gd name="connsiteY4" fmla="*/ 655769 h 1947333"/>
              <a:gd name="connsiteX0" fmla="*/ 307976 w 962429"/>
              <a:gd name="connsiteY0" fmla="*/ 655769 h 1947333"/>
              <a:gd name="connsiteX1" fmla="*/ 962429 w 962429"/>
              <a:gd name="connsiteY1" fmla="*/ 0 h 1947333"/>
              <a:gd name="connsiteX2" fmla="*/ 962429 w 962429"/>
              <a:gd name="connsiteY2" fmla="*/ 1947333 h 1947333"/>
              <a:gd name="connsiteX3" fmla="*/ 0 w 962429"/>
              <a:gd name="connsiteY3" fmla="*/ 998629 h 1947333"/>
              <a:gd name="connsiteX4" fmla="*/ 307976 w 962429"/>
              <a:gd name="connsiteY4" fmla="*/ 655769 h 1947333"/>
              <a:gd name="connsiteX0" fmla="*/ 307976 w 962429"/>
              <a:gd name="connsiteY0" fmla="*/ 655769 h 1947333"/>
              <a:gd name="connsiteX1" fmla="*/ 962429 w 962429"/>
              <a:gd name="connsiteY1" fmla="*/ 0 h 1947333"/>
              <a:gd name="connsiteX2" fmla="*/ 962429 w 962429"/>
              <a:gd name="connsiteY2" fmla="*/ 1947333 h 1947333"/>
              <a:gd name="connsiteX3" fmla="*/ 0 w 962429"/>
              <a:gd name="connsiteY3" fmla="*/ 998629 h 1947333"/>
              <a:gd name="connsiteX4" fmla="*/ 307976 w 962429"/>
              <a:gd name="connsiteY4" fmla="*/ 655769 h 1947333"/>
              <a:gd name="connsiteX0" fmla="*/ 307976 w 962429"/>
              <a:gd name="connsiteY0" fmla="*/ 655769 h 1947333"/>
              <a:gd name="connsiteX1" fmla="*/ 962429 w 962429"/>
              <a:gd name="connsiteY1" fmla="*/ 0 h 1947333"/>
              <a:gd name="connsiteX2" fmla="*/ 962429 w 962429"/>
              <a:gd name="connsiteY2" fmla="*/ 1947333 h 1947333"/>
              <a:gd name="connsiteX3" fmla="*/ 0 w 962429"/>
              <a:gd name="connsiteY3" fmla="*/ 998629 h 1947333"/>
              <a:gd name="connsiteX4" fmla="*/ 307976 w 962429"/>
              <a:gd name="connsiteY4" fmla="*/ 655769 h 1947333"/>
              <a:gd name="connsiteX0" fmla="*/ 307976 w 962429"/>
              <a:gd name="connsiteY0" fmla="*/ 655769 h 1947333"/>
              <a:gd name="connsiteX1" fmla="*/ 962429 w 962429"/>
              <a:gd name="connsiteY1" fmla="*/ 0 h 1947333"/>
              <a:gd name="connsiteX2" fmla="*/ 962429 w 962429"/>
              <a:gd name="connsiteY2" fmla="*/ 1947333 h 1947333"/>
              <a:gd name="connsiteX3" fmla="*/ 0 w 962429"/>
              <a:gd name="connsiteY3" fmla="*/ 998629 h 1947333"/>
              <a:gd name="connsiteX4" fmla="*/ 307976 w 962429"/>
              <a:gd name="connsiteY4" fmla="*/ 655769 h 1947333"/>
              <a:gd name="connsiteX0" fmla="*/ 308447 w 962900"/>
              <a:gd name="connsiteY0" fmla="*/ 655769 h 1947333"/>
              <a:gd name="connsiteX1" fmla="*/ 962900 w 962900"/>
              <a:gd name="connsiteY1" fmla="*/ 0 h 1947333"/>
              <a:gd name="connsiteX2" fmla="*/ 962900 w 962900"/>
              <a:gd name="connsiteY2" fmla="*/ 1947333 h 1947333"/>
              <a:gd name="connsiteX3" fmla="*/ 471 w 962900"/>
              <a:gd name="connsiteY3" fmla="*/ 998629 h 1947333"/>
              <a:gd name="connsiteX4" fmla="*/ 308447 w 962900"/>
              <a:gd name="connsiteY4" fmla="*/ 655769 h 1947333"/>
              <a:gd name="connsiteX0" fmla="*/ 347177 w 1001630"/>
              <a:gd name="connsiteY0" fmla="*/ 655769 h 1947333"/>
              <a:gd name="connsiteX1" fmla="*/ 1001630 w 1001630"/>
              <a:gd name="connsiteY1" fmla="*/ 0 h 1947333"/>
              <a:gd name="connsiteX2" fmla="*/ 1001630 w 1001630"/>
              <a:gd name="connsiteY2" fmla="*/ 1947333 h 1947333"/>
              <a:gd name="connsiteX3" fmla="*/ 122 w 1001630"/>
              <a:gd name="connsiteY3" fmla="*/ 966656 h 1947333"/>
              <a:gd name="connsiteX4" fmla="*/ 347177 w 1001630"/>
              <a:gd name="connsiteY4" fmla="*/ 655769 h 1947333"/>
              <a:gd name="connsiteX0" fmla="*/ 322439 w 976892"/>
              <a:gd name="connsiteY0" fmla="*/ 655769 h 1947333"/>
              <a:gd name="connsiteX1" fmla="*/ 976892 w 976892"/>
              <a:gd name="connsiteY1" fmla="*/ 0 h 1947333"/>
              <a:gd name="connsiteX2" fmla="*/ 976892 w 976892"/>
              <a:gd name="connsiteY2" fmla="*/ 1947333 h 1947333"/>
              <a:gd name="connsiteX3" fmla="*/ 253 w 976892"/>
              <a:gd name="connsiteY3" fmla="*/ 991525 h 1947333"/>
              <a:gd name="connsiteX4" fmla="*/ 322439 w 976892"/>
              <a:gd name="connsiteY4" fmla="*/ 655769 h 1947333"/>
              <a:gd name="connsiteX0" fmla="*/ 325960 w 980413"/>
              <a:gd name="connsiteY0" fmla="*/ 655769 h 1947333"/>
              <a:gd name="connsiteX1" fmla="*/ 980413 w 980413"/>
              <a:gd name="connsiteY1" fmla="*/ 0 h 1947333"/>
              <a:gd name="connsiteX2" fmla="*/ 980413 w 980413"/>
              <a:gd name="connsiteY2" fmla="*/ 1947333 h 1947333"/>
              <a:gd name="connsiteX3" fmla="*/ 221 w 980413"/>
              <a:gd name="connsiteY3" fmla="*/ 980867 h 1947333"/>
              <a:gd name="connsiteX4" fmla="*/ 325960 w 980413"/>
              <a:gd name="connsiteY4" fmla="*/ 655769 h 1947333"/>
              <a:gd name="connsiteX0" fmla="*/ 144254 w 1107785"/>
              <a:gd name="connsiteY0" fmla="*/ 964848 h 1947333"/>
              <a:gd name="connsiteX1" fmla="*/ 1107785 w 1107785"/>
              <a:gd name="connsiteY1" fmla="*/ 0 h 1947333"/>
              <a:gd name="connsiteX2" fmla="*/ 1107785 w 1107785"/>
              <a:gd name="connsiteY2" fmla="*/ 1947333 h 1947333"/>
              <a:gd name="connsiteX3" fmla="*/ 127593 w 1107785"/>
              <a:gd name="connsiteY3" fmla="*/ 980867 h 1947333"/>
              <a:gd name="connsiteX4" fmla="*/ 144254 w 1107785"/>
              <a:gd name="connsiteY4" fmla="*/ 964848 h 1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785" h="1947333">
                <a:moveTo>
                  <a:pt x="144254" y="964848"/>
                </a:moveTo>
                <a:lnTo>
                  <a:pt x="1107785" y="0"/>
                </a:lnTo>
                <a:lnTo>
                  <a:pt x="1107785" y="1947333"/>
                </a:lnTo>
                <a:lnTo>
                  <a:pt x="127593" y="980867"/>
                </a:lnTo>
                <a:cubicBezTo>
                  <a:pt x="124994" y="986875"/>
                  <a:pt x="-168919" y="1289649"/>
                  <a:pt x="144254" y="9648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1A3A838D-7568-4822-9ACE-062CDFFCB9B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C41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ECB9CE79-B13B-4644-AC2E-960D9E1D536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29800" y="533400"/>
            <a:ext cx="1524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2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4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C91C73-47FA-2947-9210-F5111FD37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629" y="1716619"/>
            <a:ext cx="9144000" cy="1099272"/>
          </a:xfrm>
        </p:spPr>
        <p:txBody>
          <a:bodyPr/>
          <a:lstStyle/>
          <a:p>
            <a:r>
              <a:rPr lang="nl-NL" dirty="0"/>
              <a:t>IAM-NL WEBINAR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D502129-4F90-FE45-9050-15E1C24A2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120" y="3071592"/>
            <a:ext cx="10014065" cy="1655762"/>
          </a:xfrm>
        </p:spPr>
        <p:txBody>
          <a:bodyPr>
            <a:normAutofit/>
          </a:bodyPr>
          <a:lstStyle/>
          <a:p>
            <a:r>
              <a:rPr lang="nl-NL" altLang="nl-NL" b="1" dirty="0">
                <a:ea typeface="Calibri" panose="020F0502020204030204" pitchFamily="34" charset="0"/>
              </a:rPr>
              <a:t>“Asset management en slim datagebruik in de spoorwereld”</a:t>
            </a:r>
          </a:p>
          <a:p>
            <a:endParaRPr lang="nl-NL" dirty="0"/>
          </a:p>
          <a:p>
            <a:r>
              <a:rPr lang="nl-NL" sz="2200" dirty="0"/>
              <a:t>Bob Huisman, Hoofd R&amp;D Knooppunt-Logistiek | </a:t>
            </a:r>
            <a:r>
              <a:rPr lang="nl-NL" sz="2200" dirty="0" smtClean="0"/>
              <a:t>NS</a:t>
            </a:r>
            <a:endParaRPr lang="nl-NL" sz="2200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xmlns="" id="{17B4F9C9-6876-449C-93E1-EC88570F25EE}"/>
              </a:ext>
            </a:extLst>
          </p:cNvPr>
          <p:cNvSpPr txBox="1">
            <a:spLocks/>
          </p:cNvSpPr>
          <p:nvPr/>
        </p:nvSpPr>
        <p:spPr>
          <a:xfrm>
            <a:off x="2816629" y="5299523"/>
            <a:ext cx="6858000" cy="8498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nl-NL" sz="2300" dirty="0">
                <a:solidFill>
                  <a:srgbClr val="C41971"/>
                </a:solidFill>
              </a:rPr>
              <a:t>Het webinar start om 11:00 uur</a:t>
            </a:r>
            <a:endParaRPr lang="nl-NL" sz="1800" dirty="0">
              <a:solidFill>
                <a:srgbClr val="C41971"/>
              </a:solidFill>
            </a:endParaRPr>
          </a:p>
          <a:p>
            <a:pPr defTabSz="685800">
              <a:spcBef>
                <a:spcPts val="750"/>
              </a:spcBef>
            </a:pPr>
            <a:endParaRPr lang="nl-NL" sz="1800" dirty="0">
              <a:solidFill>
                <a:srgbClr val="C41971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39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437861"/>
            <a:ext cx="11068954" cy="4943345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Dienstregeling</a:t>
            </a:r>
          </a:p>
          <a:p>
            <a:pPr lvl="1"/>
            <a:r>
              <a:rPr lang="nl-NL" dirty="0" smtClean="0"/>
              <a:t>Specificatie treindiensten</a:t>
            </a:r>
          </a:p>
          <a:p>
            <a:r>
              <a:rPr lang="nl-NL" dirty="0" smtClean="0"/>
              <a:t>Materieelplan</a:t>
            </a:r>
          </a:p>
          <a:p>
            <a:pPr lvl="1"/>
            <a:r>
              <a:rPr lang="nl-NL" dirty="0" smtClean="0"/>
              <a:t>Toewijzing van </a:t>
            </a:r>
            <a:r>
              <a:rPr lang="nl-NL" u="sng" dirty="0" smtClean="0"/>
              <a:t>type</a:t>
            </a:r>
            <a:r>
              <a:rPr lang="nl-NL" dirty="0" smtClean="0"/>
              <a:t> en aantal treinstellen aan treindiensten, optimalisatie zitplaatskans</a:t>
            </a:r>
          </a:p>
          <a:p>
            <a:r>
              <a:rPr lang="nl-NL" dirty="0" smtClean="0"/>
              <a:t>Personeelsdiensten</a:t>
            </a:r>
          </a:p>
          <a:p>
            <a:r>
              <a:rPr lang="nl-NL" dirty="0" smtClean="0"/>
              <a:t>Gefaseerd continu planproces</a:t>
            </a:r>
          </a:p>
          <a:p>
            <a:pPr lvl="1"/>
            <a:r>
              <a:rPr lang="nl-NL" dirty="0" smtClean="0"/>
              <a:t>Specificatie vervoersdiensten</a:t>
            </a:r>
          </a:p>
          <a:p>
            <a:pPr lvl="1"/>
            <a:r>
              <a:rPr lang="nl-NL" dirty="0" smtClean="0"/>
              <a:t>Basis-</a:t>
            </a:r>
            <a:r>
              <a:rPr lang="nl-NL" dirty="0" err="1"/>
              <a:t>u</a:t>
            </a:r>
            <a:r>
              <a:rPr lang="nl-NL" dirty="0" err="1" smtClean="0"/>
              <a:t>urpatroon</a:t>
            </a:r>
            <a:r>
              <a:rPr lang="nl-NL" dirty="0" smtClean="0"/>
              <a:t> treindiensten</a:t>
            </a:r>
          </a:p>
          <a:p>
            <a:pPr lvl="1"/>
            <a:r>
              <a:rPr lang="nl-NL" dirty="0" smtClean="0"/>
              <a:t>Basisdagen (~ 1/jaar)</a:t>
            </a:r>
          </a:p>
          <a:p>
            <a:pPr lvl="1"/>
            <a:r>
              <a:rPr lang="nl-NL" dirty="0" smtClean="0"/>
              <a:t>Basisdagen Update (</a:t>
            </a:r>
            <a:r>
              <a:rPr lang="nl-NL" dirty="0"/>
              <a:t>~ </a:t>
            </a:r>
            <a:r>
              <a:rPr lang="nl-NL" dirty="0" smtClean="0"/>
              <a:t>1/kwartaal)</a:t>
            </a:r>
          </a:p>
          <a:p>
            <a:pPr lvl="1"/>
            <a:r>
              <a:rPr lang="nl-NL" dirty="0" smtClean="0"/>
              <a:t>Specifieke dagen (voor elke kalenderdag!)</a:t>
            </a:r>
          </a:p>
          <a:p>
            <a:r>
              <a:rPr lang="nl-NL" dirty="0" smtClean="0"/>
              <a:t>Rekening houdend met</a:t>
            </a:r>
          </a:p>
          <a:p>
            <a:pPr lvl="1"/>
            <a:r>
              <a:rPr lang="nl-NL" dirty="0" smtClean="0"/>
              <a:t>Verwachte drukte en evenementen</a:t>
            </a:r>
          </a:p>
          <a:p>
            <a:pPr lvl="1"/>
            <a:r>
              <a:rPr lang="nl-NL" dirty="0" smtClean="0"/>
              <a:t>Onderhoud railinfrastructuur en vloot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10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4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Materieelonderhoud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57" y="2029954"/>
            <a:ext cx="8455885" cy="398713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469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Materieelproces op knooppunten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12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7" y="1690688"/>
            <a:ext cx="4930397" cy="1852524"/>
          </a:xfrm>
          <a:prstGeom prst="rect">
            <a:avLst/>
          </a:prstGeom>
        </p:spPr>
      </p:pic>
      <p:grpSp>
        <p:nvGrpSpPr>
          <p:cNvPr id="23" name="Groep 22"/>
          <p:cNvGrpSpPr/>
          <p:nvPr/>
        </p:nvGrpSpPr>
        <p:grpSpPr>
          <a:xfrm>
            <a:off x="414763" y="4064547"/>
            <a:ext cx="11362471" cy="2245090"/>
            <a:chOff x="479862" y="4064547"/>
            <a:chExt cx="11362471" cy="2245090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5107" y="5515377"/>
              <a:ext cx="3025752" cy="79426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0758" y="5515377"/>
              <a:ext cx="1184787" cy="788422"/>
            </a:xfrm>
            <a:prstGeom prst="rect">
              <a:avLst/>
            </a:prstGeom>
          </p:spPr>
        </p:pic>
        <p:grpSp>
          <p:nvGrpSpPr>
            <p:cNvPr id="9" name="Groep 8"/>
            <p:cNvGrpSpPr/>
            <p:nvPr/>
          </p:nvGrpSpPr>
          <p:grpSpPr>
            <a:xfrm>
              <a:off x="1014635" y="4590337"/>
              <a:ext cx="10669717" cy="805412"/>
              <a:chOff x="762844" y="2078981"/>
              <a:chExt cx="10669717" cy="805412"/>
            </a:xfrm>
          </p:grpSpPr>
          <p:sp>
            <p:nvSpPr>
              <p:cNvPr id="10" name="Afgeronde rechthoek 9"/>
              <p:cNvSpPr/>
              <p:nvPr/>
            </p:nvSpPr>
            <p:spPr>
              <a:xfrm>
                <a:off x="762844" y="2090133"/>
                <a:ext cx="1479381" cy="7942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dirty="0">
                    <a:solidFill>
                      <a:srgbClr val="003082"/>
                    </a:solidFill>
                  </a:rPr>
                  <a:t>Stationsproces</a:t>
                </a:r>
              </a:p>
            </p:txBody>
          </p:sp>
          <p:sp>
            <p:nvSpPr>
              <p:cNvPr id="11" name="Gelijkbenige driehoek 10"/>
              <p:cNvSpPr/>
              <p:nvPr/>
            </p:nvSpPr>
            <p:spPr>
              <a:xfrm flipV="1">
                <a:off x="5645750" y="2078981"/>
                <a:ext cx="903903" cy="805411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>
                  <a:solidFill>
                    <a:srgbClr val="003082"/>
                  </a:solidFill>
                </a:endParaRPr>
              </a:p>
            </p:txBody>
          </p:sp>
          <p:sp>
            <p:nvSpPr>
              <p:cNvPr id="12" name="Afgeronde rechthoek 11"/>
              <p:cNvSpPr/>
              <p:nvPr/>
            </p:nvSpPr>
            <p:spPr>
              <a:xfrm>
                <a:off x="9953180" y="2078981"/>
                <a:ext cx="1479381" cy="7942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dirty="0" smtClean="0">
                    <a:solidFill>
                      <a:srgbClr val="003082"/>
                    </a:solidFill>
                  </a:rPr>
                  <a:t>Serviceproces</a:t>
                </a:r>
                <a:endParaRPr lang="nl-NL" sz="1400" dirty="0">
                  <a:solidFill>
                    <a:srgbClr val="003082"/>
                  </a:solidFill>
                </a:endParaRPr>
              </a:p>
            </p:txBody>
          </p:sp>
          <p:cxnSp>
            <p:nvCxnSpPr>
              <p:cNvPr id="13" name="Rechte verbindingslijn 12"/>
              <p:cNvCxnSpPr/>
              <p:nvPr/>
            </p:nvCxnSpPr>
            <p:spPr>
              <a:xfrm>
                <a:off x="2242224" y="2347452"/>
                <a:ext cx="3362826" cy="0"/>
              </a:xfrm>
              <a:prstGeom prst="line">
                <a:avLst/>
              </a:prstGeom>
              <a:noFill/>
              <a:ln w="63500" cmpd="dbl">
                <a:headEnd type="triangle" w="med" len="sm"/>
                <a:tailEnd type="non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Rechte verbindingslijn 13"/>
              <p:cNvCxnSpPr/>
              <p:nvPr/>
            </p:nvCxnSpPr>
            <p:spPr>
              <a:xfrm>
                <a:off x="2242224" y="2615922"/>
                <a:ext cx="3362826" cy="0"/>
              </a:xfrm>
              <a:prstGeom prst="line">
                <a:avLst/>
              </a:prstGeom>
              <a:noFill/>
              <a:ln w="63500" cmpd="dbl"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Rechte verbindingslijn 14"/>
              <p:cNvCxnSpPr/>
              <p:nvPr/>
            </p:nvCxnSpPr>
            <p:spPr>
              <a:xfrm>
                <a:off x="6590354" y="2347452"/>
                <a:ext cx="3362826" cy="0"/>
              </a:xfrm>
              <a:prstGeom prst="line">
                <a:avLst/>
              </a:prstGeom>
              <a:noFill/>
              <a:ln w="63500" cmpd="dbl">
                <a:headEnd type="none" w="med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Rechte verbindingslijn 15"/>
              <p:cNvCxnSpPr/>
              <p:nvPr/>
            </p:nvCxnSpPr>
            <p:spPr>
              <a:xfrm>
                <a:off x="6590354" y="2615922"/>
                <a:ext cx="3362826" cy="0"/>
              </a:xfrm>
              <a:prstGeom prst="line">
                <a:avLst/>
              </a:prstGeom>
              <a:noFill/>
              <a:ln w="63500" cmpd="dbl">
                <a:headEnd type="triangle" w="med" len="sm"/>
                <a:tailEnd type="non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Tekstvak 16"/>
            <p:cNvSpPr txBox="1"/>
            <p:nvPr/>
          </p:nvSpPr>
          <p:spPr>
            <a:xfrm>
              <a:off x="3277755" y="4064548"/>
              <a:ext cx="179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03082"/>
                  </a:solidFill>
                </a:rPr>
                <a:t>Rangeren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5291906" y="4067721"/>
              <a:ext cx="2115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Splitsen en combineren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Opstellen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7625885" y="4064547"/>
              <a:ext cx="179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03082"/>
                  </a:solidFill>
                </a:rPr>
                <a:t>Rangeren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479862" y="4067721"/>
              <a:ext cx="2557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Voorbrengen en afrangeren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Bijplaatsen en aftrappen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498" y="5515377"/>
              <a:ext cx="1400635" cy="788422"/>
            </a:xfrm>
            <a:prstGeom prst="rect">
              <a:avLst/>
            </a:prstGeom>
          </p:spPr>
        </p:pic>
        <p:sp>
          <p:nvSpPr>
            <p:cNvPr id="22" name="Tekstvak 21"/>
            <p:cNvSpPr txBox="1"/>
            <p:nvPr/>
          </p:nvSpPr>
          <p:spPr>
            <a:xfrm>
              <a:off x="10046987" y="4071611"/>
              <a:ext cx="179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Behandelen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</p:grpSp>
      <p:cxnSp>
        <p:nvCxnSpPr>
          <p:cNvPr id="24" name="Rechte verbindingslijn 23"/>
          <p:cNvCxnSpPr/>
          <p:nvPr/>
        </p:nvCxnSpPr>
        <p:spPr>
          <a:xfrm flipH="1">
            <a:off x="662610" y="2604052"/>
            <a:ext cx="3041373" cy="14429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5791742" y="2604052"/>
            <a:ext cx="5985492" cy="14429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770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845" y="1404730"/>
            <a:ext cx="9863592" cy="2739767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Subsysteem </a:t>
            </a:r>
            <a:r>
              <a:rPr lang="nl-NL" u="sng" dirty="0" smtClean="0"/>
              <a:t>knooppunt</a:t>
            </a:r>
          </a:p>
          <a:p>
            <a:pPr lvl="1"/>
            <a:r>
              <a:rPr lang="nl-NL" dirty="0"/>
              <a:t>S</a:t>
            </a:r>
            <a:r>
              <a:rPr lang="nl-NL" dirty="0" smtClean="0"/>
              <a:t>tation waar (reizigers)treindiensten beginnen en eindigen en/of waar de materieelsamenstelling gewijzigd wordt</a:t>
            </a:r>
          </a:p>
          <a:p>
            <a:pPr lvl="1"/>
            <a:r>
              <a:rPr lang="nl-NL" dirty="0" smtClean="0"/>
              <a:t>Plus betrokken opstel- en behandellocaties (inclusief satellietlocaties via vrije baan)</a:t>
            </a:r>
          </a:p>
          <a:p>
            <a:r>
              <a:rPr lang="nl-NL" dirty="0" smtClean="0"/>
              <a:t>Aspectsysteem </a:t>
            </a:r>
            <a:r>
              <a:rPr lang="nl-NL" u="sng" dirty="0" smtClean="0"/>
              <a:t>materieelproces</a:t>
            </a:r>
          </a:p>
          <a:p>
            <a:pPr lvl="1"/>
            <a:r>
              <a:rPr lang="nl-NL" dirty="0" smtClean="0"/>
              <a:t>Leveren van materieel aan vervoersproces (primair doel)</a:t>
            </a:r>
          </a:p>
          <a:p>
            <a:pPr lvl="1"/>
            <a:r>
              <a:rPr lang="nl-NL" dirty="0" smtClean="0"/>
              <a:t>Terugnemen van materieel uit vervoersproces (retourstroom)</a:t>
            </a:r>
          </a:p>
          <a:p>
            <a:pPr lvl="1"/>
            <a:r>
              <a:rPr lang="nl-NL" dirty="0" smtClean="0"/>
              <a:t>Opstellen en behandelen (opslaan en bewerken)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13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9" name="Groep 38"/>
          <p:cNvGrpSpPr/>
          <p:nvPr/>
        </p:nvGrpSpPr>
        <p:grpSpPr>
          <a:xfrm>
            <a:off x="414763" y="4064547"/>
            <a:ext cx="11362471" cy="2245090"/>
            <a:chOff x="479862" y="4064547"/>
            <a:chExt cx="11362471" cy="2245090"/>
          </a:xfrm>
        </p:grpSpPr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5107" y="5515377"/>
              <a:ext cx="3025752" cy="794260"/>
            </a:xfrm>
            <a:prstGeom prst="rect">
              <a:avLst/>
            </a:prstGeom>
          </p:spPr>
        </p:pic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0758" y="5515377"/>
              <a:ext cx="1184787" cy="788422"/>
            </a:xfrm>
            <a:prstGeom prst="rect">
              <a:avLst/>
            </a:prstGeom>
          </p:spPr>
        </p:pic>
        <p:grpSp>
          <p:nvGrpSpPr>
            <p:cNvPr id="42" name="Groep 41"/>
            <p:cNvGrpSpPr/>
            <p:nvPr/>
          </p:nvGrpSpPr>
          <p:grpSpPr>
            <a:xfrm>
              <a:off x="1014635" y="4590337"/>
              <a:ext cx="10669717" cy="805412"/>
              <a:chOff x="762844" y="2078981"/>
              <a:chExt cx="10669717" cy="805412"/>
            </a:xfrm>
          </p:grpSpPr>
          <p:sp>
            <p:nvSpPr>
              <p:cNvPr id="49" name="Afgeronde rechthoek 48"/>
              <p:cNvSpPr/>
              <p:nvPr/>
            </p:nvSpPr>
            <p:spPr>
              <a:xfrm>
                <a:off x="762844" y="2090133"/>
                <a:ext cx="1479381" cy="7942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dirty="0">
                    <a:solidFill>
                      <a:srgbClr val="003082"/>
                    </a:solidFill>
                  </a:rPr>
                  <a:t>Stationsproces</a:t>
                </a:r>
              </a:p>
            </p:txBody>
          </p:sp>
          <p:sp>
            <p:nvSpPr>
              <p:cNvPr id="50" name="Gelijkbenige driehoek 49"/>
              <p:cNvSpPr/>
              <p:nvPr/>
            </p:nvSpPr>
            <p:spPr>
              <a:xfrm flipV="1">
                <a:off x="5645750" y="2078981"/>
                <a:ext cx="903903" cy="805411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>
                  <a:solidFill>
                    <a:srgbClr val="003082"/>
                  </a:solidFill>
                </a:endParaRPr>
              </a:p>
            </p:txBody>
          </p:sp>
          <p:sp>
            <p:nvSpPr>
              <p:cNvPr id="51" name="Afgeronde rechthoek 50"/>
              <p:cNvSpPr/>
              <p:nvPr/>
            </p:nvSpPr>
            <p:spPr>
              <a:xfrm>
                <a:off x="9953180" y="2078981"/>
                <a:ext cx="1479381" cy="7942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dirty="0" smtClean="0">
                    <a:solidFill>
                      <a:srgbClr val="003082"/>
                    </a:solidFill>
                  </a:rPr>
                  <a:t>Serviceproces</a:t>
                </a:r>
                <a:endParaRPr lang="nl-NL" sz="1400" dirty="0">
                  <a:solidFill>
                    <a:srgbClr val="003082"/>
                  </a:solidFill>
                </a:endParaRPr>
              </a:p>
            </p:txBody>
          </p:sp>
          <p:cxnSp>
            <p:nvCxnSpPr>
              <p:cNvPr id="52" name="Rechte verbindingslijn 51"/>
              <p:cNvCxnSpPr/>
              <p:nvPr/>
            </p:nvCxnSpPr>
            <p:spPr>
              <a:xfrm>
                <a:off x="2242224" y="2347452"/>
                <a:ext cx="3362826" cy="0"/>
              </a:xfrm>
              <a:prstGeom prst="line">
                <a:avLst/>
              </a:prstGeom>
              <a:noFill/>
              <a:ln w="63500" cmpd="dbl">
                <a:headEnd type="triangle" w="med" len="sm"/>
                <a:tailEnd type="non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>
              <a:xfrm>
                <a:off x="2242224" y="2615922"/>
                <a:ext cx="3362826" cy="0"/>
              </a:xfrm>
              <a:prstGeom prst="line">
                <a:avLst/>
              </a:prstGeom>
              <a:noFill/>
              <a:ln w="63500" cmpd="dbl"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4" name="Rechte verbindingslijn 53"/>
              <p:cNvCxnSpPr/>
              <p:nvPr/>
            </p:nvCxnSpPr>
            <p:spPr>
              <a:xfrm>
                <a:off x="6590354" y="2347452"/>
                <a:ext cx="3362826" cy="0"/>
              </a:xfrm>
              <a:prstGeom prst="line">
                <a:avLst/>
              </a:prstGeom>
              <a:noFill/>
              <a:ln w="63500" cmpd="dbl">
                <a:headEnd type="none" w="med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5" name="Rechte verbindingslijn 54"/>
              <p:cNvCxnSpPr/>
              <p:nvPr/>
            </p:nvCxnSpPr>
            <p:spPr>
              <a:xfrm>
                <a:off x="6590354" y="2615922"/>
                <a:ext cx="3362826" cy="0"/>
              </a:xfrm>
              <a:prstGeom prst="line">
                <a:avLst/>
              </a:prstGeom>
              <a:noFill/>
              <a:ln w="63500" cmpd="dbl">
                <a:headEnd type="triangle" w="med" len="sm"/>
                <a:tailEnd type="non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3" name="Tekstvak 42"/>
            <p:cNvSpPr txBox="1"/>
            <p:nvPr/>
          </p:nvSpPr>
          <p:spPr>
            <a:xfrm>
              <a:off x="3277755" y="4064548"/>
              <a:ext cx="179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03082"/>
                  </a:solidFill>
                </a:rPr>
                <a:t>Rangeren</a:t>
              </a: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5291906" y="4067721"/>
              <a:ext cx="2115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Splitsen en combineren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Opstellen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7625885" y="4064547"/>
              <a:ext cx="179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03082"/>
                  </a:solidFill>
                </a:rPr>
                <a:t>Rangeren</a:t>
              </a:r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479862" y="4067721"/>
              <a:ext cx="2557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Voorbrengen en afrangeren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Bijplaatsen en aftrappen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pic>
          <p:nvPicPr>
            <p:cNvPr id="47" name="Afbeelding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498" y="5515377"/>
              <a:ext cx="1400635" cy="788422"/>
            </a:xfrm>
            <a:prstGeom prst="rect">
              <a:avLst/>
            </a:prstGeom>
          </p:spPr>
        </p:pic>
        <p:sp>
          <p:nvSpPr>
            <p:cNvPr id="48" name="Tekstvak 47"/>
            <p:cNvSpPr txBox="1"/>
            <p:nvPr/>
          </p:nvSpPr>
          <p:spPr>
            <a:xfrm>
              <a:off x="10046987" y="4071611"/>
              <a:ext cx="179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Behandelen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</p:grp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480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Den Haag CS - Binckhorst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14</a:t>
            </a:fld>
            <a:endParaRPr lang="nl-NL"/>
          </a:p>
        </p:txBody>
      </p:sp>
      <p:pic>
        <p:nvPicPr>
          <p:cNvPr id="1026" name="8FEFF348-E88D-44ED-BBAE-C0207444D841" descr="22CB9A61-5201-4D2B-942B-9D5EFE7D9A85@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7"/>
            <a:ext cx="11256281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65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 op knooppunten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537252"/>
            <a:ext cx="11433389" cy="4797560"/>
          </a:xfrm>
        </p:spPr>
        <p:txBody>
          <a:bodyPr>
            <a:normAutofit fontScale="85000" lnSpcReduction="10000"/>
          </a:bodyPr>
          <a:lstStyle/>
          <a:p>
            <a:r>
              <a:rPr lang="nl-NL" u="sng" dirty="0" smtClean="0"/>
              <a:t>Wendbaar</a:t>
            </a:r>
          </a:p>
          <a:p>
            <a:pPr lvl="1"/>
            <a:r>
              <a:rPr lang="nl-NL" dirty="0"/>
              <a:t>Voldoende materieel op basis van reizigersaanbod (zitplaatskans)</a:t>
            </a:r>
          </a:p>
          <a:p>
            <a:pPr lvl="1"/>
            <a:r>
              <a:rPr lang="nl-NL" dirty="0" smtClean="0"/>
              <a:t>Maximale </a:t>
            </a:r>
            <a:r>
              <a:rPr lang="nl-NL" dirty="0"/>
              <a:t>bijdrage aan punctualiteit, ook bij verstoringen (robuustheid)</a:t>
            </a:r>
          </a:p>
          <a:p>
            <a:r>
              <a:rPr lang="nl-NL" u="sng" dirty="0" smtClean="0"/>
              <a:t>Efficiënt</a:t>
            </a:r>
          </a:p>
          <a:p>
            <a:pPr lvl="1"/>
            <a:r>
              <a:rPr lang="nl-NL" dirty="0"/>
              <a:t>Beschikbare logistieke capaciteit (infrastructuur) maximaal benut</a:t>
            </a:r>
          </a:p>
          <a:p>
            <a:pPr lvl="1"/>
            <a:r>
              <a:rPr lang="nl-NL" dirty="0"/>
              <a:t>Productiemiddelen (mensen, materieel, outillage) efficiënt ingezet</a:t>
            </a:r>
          </a:p>
          <a:p>
            <a:r>
              <a:rPr lang="nl-NL" u="sng" dirty="0" smtClean="0"/>
              <a:t>Effectief</a:t>
            </a:r>
          </a:p>
          <a:p>
            <a:pPr lvl="1"/>
            <a:r>
              <a:rPr lang="nl-NL" dirty="0" smtClean="0"/>
              <a:t>Afgesproken bijdrage </a:t>
            </a:r>
            <a:r>
              <a:rPr lang="nl-NL" dirty="0"/>
              <a:t>aan veiligheid en </a:t>
            </a:r>
            <a:r>
              <a:rPr lang="nl-NL" dirty="0" smtClean="0"/>
              <a:t>klantbeleving (schoon en goed functionerend materieel)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Dat zal gerealiseerd worden door onder meer:</a:t>
            </a:r>
          </a:p>
          <a:p>
            <a:r>
              <a:rPr lang="nl-NL" u="sng" dirty="0"/>
              <a:t>Kortcyclisch </a:t>
            </a:r>
            <a:r>
              <a:rPr lang="nl-NL" u="sng" dirty="0" smtClean="0"/>
              <a:t>plannen</a:t>
            </a:r>
            <a:r>
              <a:rPr lang="nl-NL" dirty="0" smtClean="0"/>
              <a:t> (spits-tot-spits) op basis van actuele informatie over vervoer, vloot </a:t>
            </a:r>
            <a:r>
              <a:rPr lang="nl-NL" dirty="0"/>
              <a:t>e</a:t>
            </a:r>
            <a:r>
              <a:rPr lang="nl-NL" dirty="0" smtClean="0"/>
              <a:t>n vraag</a:t>
            </a:r>
            <a:endParaRPr lang="nl-NL" dirty="0"/>
          </a:p>
          <a:p>
            <a:r>
              <a:rPr lang="nl-NL" u="sng" dirty="0" smtClean="0"/>
              <a:t>Integraal plannen</a:t>
            </a:r>
            <a:r>
              <a:rPr lang="nl-NL" dirty="0" smtClean="0"/>
              <a:t> van alle materieelprocessen (rangeren, behandelen, opstellen)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15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9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Waarom: Zitplaatskans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kan de vloot zo goed mogelijk ingezet worden?</a:t>
            </a:r>
          </a:p>
          <a:p>
            <a:r>
              <a:rPr lang="nl-NL" dirty="0" smtClean="0"/>
              <a:t>Nauwkeuriger voorspellen van reizigersaanbod in de tijd</a:t>
            </a:r>
          </a:p>
          <a:p>
            <a:r>
              <a:rPr lang="nl-NL" dirty="0" smtClean="0"/>
              <a:t>Maximalisatie zitplaatskans door rekenmodel</a:t>
            </a:r>
          </a:p>
          <a:p>
            <a:r>
              <a:rPr lang="nl-NL" dirty="0" smtClean="0"/>
              <a:t>Vaker aanpassen materieelplan en rangeerplan knooppunten</a:t>
            </a:r>
          </a:p>
          <a:p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67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Waarom: Opstel- &amp; behandelcapaciteit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1108635" cy="4530725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Dienstregeling specificeert </a:t>
            </a:r>
            <a:r>
              <a:rPr lang="nl-NL" u="sng" dirty="0" smtClean="0"/>
              <a:t>type</a:t>
            </a:r>
            <a:r>
              <a:rPr lang="nl-NL" dirty="0" smtClean="0"/>
              <a:t> treinstellen en aantallen per treindienst</a:t>
            </a:r>
          </a:p>
          <a:p>
            <a:r>
              <a:rPr lang="nl-NL" dirty="0" smtClean="0"/>
              <a:t>Benodigde werkzaamheden bepaald door treinstel</a:t>
            </a:r>
            <a:r>
              <a:rPr lang="nl-NL" u="sng" dirty="0" smtClean="0"/>
              <a:t>nummer</a:t>
            </a:r>
            <a:r>
              <a:rPr lang="nl-NL" dirty="0" smtClean="0"/>
              <a:t> (‘</a:t>
            </a:r>
            <a:r>
              <a:rPr lang="nl-NL" dirty="0" err="1" smtClean="0"/>
              <a:t>id</a:t>
            </a:r>
            <a:r>
              <a:rPr lang="nl-NL" dirty="0" smtClean="0"/>
              <a:t>’)</a:t>
            </a:r>
          </a:p>
          <a:p>
            <a:pPr lvl="1"/>
            <a:r>
              <a:rPr lang="nl-NL" dirty="0" smtClean="0"/>
              <a:t>Treinstel hoeft niet elke dag zelfde technische werkzaamheden</a:t>
            </a:r>
          </a:p>
          <a:p>
            <a:r>
              <a:rPr lang="nl-NL" dirty="0" smtClean="0"/>
              <a:t>Treindienst levert elke dag andere treinstellen op knooppunt</a:t>
            </a:r>
          </a:p>
          <a:p>
            <a:r>
              <a:rPr lang="nl-NL" dirty="0" smtClean="0"/>
              <a:t>Traditioneel: Vroegtijdig plannen op </a:t>
            </a:r>
            <a:r>
              <a:rPr lang="nl-NL" u="sng" dirty="0" smtClean="0"/>
              <a:t>type</a:t>
            </a:r>
            <a:r>
              <a:rPr lang="nl-NL" dirty="0" smtClean="0"/>
              <a:t> treinstel</a:t>
            </a:r>
          </a:p>
          <a:p>
            <a:pPr lvl="1"/>
            <a:r>
              <a:rPr lang="nl-NL" dirty="0" smtClean="0"/>
              <a:t>Reserveren tijd en ruimte voor mogelijke werkzaamheden</a:t>
            </a:r>
          </a:p>
          <a:p>
            <a:pPr lvl="1"/>
            <a:r>
              <a:rPr lang="nl-NL" dirty="0" smtClean="0"/>
              <a:t>Productiemiddelen (infrastructuur) worden niet optimaal benut</a:t>
            </a:r>
          </a:p>
          <a:p>
            <a:r>
              <a:rPr lang="nl-NL" dirty="0" smtClean="0"/>
              <a:t>Vloot groeit, infrastructuur minder: knelpunt op knooppunten</a:t>
            </a:r>
          </a:p>
          <a:p>
            <a:r>
              <a:rPr lang="nl-NL" dirty="0" smtClean="0"/>
              <a:t>Toekomst: alleen plannen wat nodig is</a:t>
            </a:r>
          </a:p>
          <a:p>
            <a:pPr lvl="1"/>
            <a:r>
              <a:rPr lang="nl-NL" dirty="0" smtClean="0"/>
              <a:t>Plannen op treinstelnummer, dus op later plannen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07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Waarom: Datagedreven onderhoud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On-line</a:t>
            </a:r>
            <a:r>
              <a:rPr lang="nl-NL" dirty="0" smtClean="0"/>
              <a:t> dataverbinding tussen trein en wal</a:t>
            </a:r>
          </a:p>
          <a:p>
            <a:r>
              <a:rPr lang="nl-NL" dirty="0" smtClean="0"/>
              <a:t>Voorspellen van storingen</a:t>
            </a:r>
          </a:p>
          <a:p>
            <a:r>
              <a:rPr lang="nl-NL" dirty="0" smtClean="0"/>
              <a:t>Vraagt ook om logistieke wendbaarheid</a:t>
            </a:r>
          </a:p>
          <a:p>
            <a:r>
              <a:rPr lang="nl-NL" dirty="0" smtClean="0"/>
              <a:t>Apparatuur op dak voor gelijkvloerse instap</a:t>
            </a:r>
          </a:p>
          <a:p>
            <a:r>
              <a:rPr lang="nl-NL" dirty="0" smtClean="0"/>
              <a:t>Niet een bordes langs elk spoor op een knooppunt</a:t>
            </a:r>
          </a:p>
          <a:p>
            <a:r>
              <a:rPr lang="nl-NL" dirty="0" smtClean="0"/>
              <a:t>Rangeerplan aanpassen voor reparaties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89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Waarom: Robuustheid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1148391" cy="4530725"/>
          </a:xfrm>
        </p:spPr>
        <p:txBody>
          <a:bodyPr>
            <a:normAutofit/>
          </a:bodyPr>
          <a:lstStyle/>
          <a:p>
            <a:r>
              <a:rPr lang="nl-NL" dirty="0" smtClean="0"/>
              <a:t>Winterweer </a:t>
            </a:r>
            <a:r>
              <a:rPr lang="nl-NL" dirty="0" smtClean="0"/>
              <a:t>2009, 2010, </a:t>
            </a:r>
            <a:r>
              <a:rPr lang="nl-NL" dirty="0" smtClean="0"/>
              <a:t>.. : treinvervoer valt stil</a:t>
            </a:r>
          </a:p>
          <a:p>
            <a:r>
              <a:rPr lang="nl-NL" dirty="0" smtClean="0"/>
              <a:t>Besturing is bottleneck</a:t>
            </a:r>
          </a:p>
          <a:p>
            <a:r>
              <a:rPr lang="nl-NL" dirty="0" smtClean="0"/>
              <a:t>Gezamenlijk ProRail/NS-programma: Be- en Bijsturing van de Toekomst</a:t>
            </a:r>
          </a:p>
          <a:p>
            <a:pPr lvl="1"/>
            <a:r>
              <a:rPr lang="nl-NL" dirty="0" smtClean="0"/>
              <a:t>ProRail Verkeersleiding verantwoordelijk voor uitvoering dienstregelingen</a:t>
            </a:r>
          </a:p>
          <a:p>
            <a:pPr lvl="1"/>
            <a:r>
              <a:rPr lang="nl-NL" dirty="0" smtClean="0"/>
              <a:t>Operationeel Controle Centrum Rail (OCCR)</a:t>
            </a:r>
          </a:p>
          <a:p>
            <a:pPr lvl="1"/>
            <a:r>
              <a:rPr lang="nl-NL" dirty="0" smtClean="0"/>
              <a:t>Scenario’s voor verschillende verstoringen</a:t>
            </a:r>
          </a:p>
          <a:p>
            <a:pPr lvl="1"/>
            <a:r>
              <a:rPr lang="nl-NL" dirty="0" smtClean="0"/>
              <a:t>Dienstregeling is leidend (‘stick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plan’)</a:t>
            </a:r>
          </a:p>
          <a:p>
            <a:pPr lvl="1"/>
            <a:r>
              <a:rPr lang="nl-NL" dirty="0" smtClean="0"/>
              <a:t>Dynamische materieelproces op knooppunten</a:t>
            </a:r>
          </a:p>
          <a:p>
            <a:r>
              <a:rPr lang="nl-NL" dirty="0" smtClean="0"/>
              <a:t>Knooppunten plannen op basis van realiteit op net</a:t>
            </a:r>
          </a:p>
          <a:p>
            <a:pPr lvl="1"/>
            <a:r>
              <a:rPr lang="nl-NL" dirty="0" smtClean="0"/>
              <a:t>Plannen knooppunten opschuiven tot in spits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438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C4F3DEC-808E-436C-8FA5-3F9A9A19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99B2450-85FF-4416-A66D-AEA782712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Context </a:t>
            </a:r>
            <a:r>
              <a:rPr lang="nl-NL" dirty="0" smtClean="0"/>
              <a:t>spoor</a:t>
            </a:r>
            <a:r>
              <a:rPr lang="nl-NL" dirty="0" smtClean="0"/>
              <a:t>vervoer</a:t>
            </a:r>
          </a:p>
          <a:p>
            <a:r>
              <a:rPr lang="nl-NL" dirty="0" smtClean="0"/>
              <a:t>Vraagstukken</a:t>
            </a:r>
          </a:p>
          <a:p>
            <a:r>
              <a:rPr lang="nl-NL" dirty="0" smtClean="0"/>
              <a:t>Vragen?</a:t>
            </a:r>
          </a:p>
          <a:p>
            <a:r>
              <a:rPr lang="nl-NL" dirty="0" smtClean="0"/>
              <a:t>Overzicht </a:t>
            </a:r>
            <a:r>
              <a:rPr lang="nl-NL" dirty="0" smtClean="0"/>
              <a:t>spoorsysteem</a:t>
            </a:r>
          </a:p>
          <a:p>
            <a:r>
              <a:rPr lang="nl-NL" dirty="0" smtClean="0"/>
              <a:t>Materieelproces op knooppunten</a:t>
            </a:r>
          </a:p>
          <a:p>
            <a:r>
              <a:rPr lang="nl-NL" dirty="0" smtClean="0"/>
              <a:t>Vragen?</a:t>
            </a:r>
          </a:p>
          <a:p>
            <a:r>
              <a:rPr lang="nl-NL" dirty="0" smtClean="0"/>
              <a:t>Opstel- en behandelcapaciteit</a:t>
            </a:r>
          </a:p>
          <a:p>
            <a:r>
              <a:rPr lang="nl-NL" dirty="0" smtClean="0"/>
              <a:t>PDCA-cyclus</a:t>
            </a:r>
          </a:p>
          <a:p>
            <a:r>
              <a:rPr lang="nl-NL" dirty="0" smtClean="0"/>
              <a:t>Vragen?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D8E33EC-24C8-435F-8587-6F939E70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4ADCB23A-D8A2-4202-999C-21CBE3DD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C1004994-F82D-4E9C-9342-DD75C9EB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788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Toekomstige planning en besturing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1101505" y="4808488"/>
            <a:ext cx="3605802" cy="62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Vervoersproces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1101505" y="2961197"/>
            <a:ext cx="1516229" cy="62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observeren</a:t>
            </a:r>
          </a:p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vervoersproces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3191078" y="2961197"/>
            <a:ext cx="1516229" cy="62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voorspellen</a:t>
            </a:r>
          </a:p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verstoringen en uitloop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5280651" y="2961196"/>
            <a:ext cx="1516229" cy="62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AI plansysteem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9459797" y="2961195"/>
            <a:ext cx="1516229" cy="62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observeren</a:t>
            </a:r>
          </a:p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materieelproces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5280650" y="4808063"/>
            <a:ext cx="5695375" cy="62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Materieelproces op knooppunten</a:t>
            </a:r>
          </a:p>
        </p:txBody>
      </p:sp>
      <p:cxnSp>
        <p:nvCxnSpPr>
          <p:cNvPr id="17" name="Rechte verbindingslijn 16"/>
          <p:cNvCxnSpPr>
            <a:endCxn id="5" idx="2"/>
          </p:cNvCxnSpPr>
          <p:nvPr/>
        </p:nvCxnSpPr>
        <p:spPr>
          <a:xfrm flipV="1">
            <a:off x="1859620" y="3584650"/>
            <a:ext cx="0" cy="1223413"/>
          </a:xfrm>
          <a:prstGeom prst="line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Rechte verbindingslijn met pijl 21"/>
          <p:cNvCxnSpPr>
            <a:stCxn id="5" idx="3"/>
            <a:endCxn id="6" idx="1"/>
          </p:cNvCxnSpPr>
          <p:nvPr/>
        </p:nvCxnSpPr>
        <p:spPr>
          <a:xfrm>
            <a:off x="2617734" y="3272924"/>
            <a:ext cx="573344" cy="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Rechte verbindingslijn met pijl 23"/>
          <p:cNvCxnSpPr>
            <a:stCxn id="6" idx="3"/>
            <a:endCxn id="7" idx="1"/>
          </p:cNvCxnSpPr>
          <p:nvPr/>
        </p:nvCxnSpPr>
        <p:spPr>
          <a:xfrm flipV="1">
            <a:off x="4707307" y="3272923"/>
            <a:ext cx="573344" cy="1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Afgeronde rechthoek 28"/>
          <p:cNvSpPr/>
          <p:nvPr/>
        </p:nvSpPr>
        <p:spPr>
          <a:xfrm>
            <a:off x="7370222" y="3884629"/>
            <a:ext cx="1516229" cy="62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besturen</a:t>
            </a:r>
          </a:p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materieelproces</a:t>
            </a:r>
          </a:p>
        </p:txBody>
      </p:sp>
      <p:cxnSp>
        <p:nvCxnSpPr>
          <p:cNvPr id="32" name="Gebogen verbindingslijn 31"/>
          <p:cNvCxnSpPr>
            <a:stCxn id="7" idx="2"/>
            <a:endCxn id="29" idx="1"/>
          </p:cNvCxnSpPr>
          <p:nvPr/>
        </p:nvCxnSpPr>
        <p:spPr>
          <a:xfrm rot="16200000" flipH="1">
            <a:off x="6398641" y="3224774"/>
            <a:ext cx="611707" cy="1331456"/>
          </a:xfrm>
          <a:prstGeom prst="bentConnector2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Afgeronde rechthoek 35"/>
          <p:cNvSpPr/>
          <p:nvPr/>
        </p:nvSpPr>
        <p:spPr>
          <a:xfrm>
            <a:off x="7370222" y="2961195"/>
            <a:ext cx="1516229" cy="62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voorspellen materieelproces</a:t>
            </a:r>
          </a:p>
        </p:txBody>
      </p:sp>
      <p:cxnSp>
        <p:nvCxnSpPr>
          <p:cNvPr id="38" name="Rechte verbindingslijn 37"/>
          <p:cNvCxnSpPr/>
          <p:nvPr/>
        </p:nvCxnSpPr>
        <p:spPr>
          <a:xfrm flipV="1">
            <a:off x="10217911" y="3584648"/>
            <a:ext cx="0" cy="1223413"/>
          </a:xfrm>
          <a:prstGeom prst="line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Rechte verbindingslijn met pijl 39"/>
          <p:cNvCxnSpPr>
            <a:stCxn id="9" idx="1"/>
            <a:endCxn id="36" idx="3"/>
          </p:cNvCxnSpPr>
          <p:nvPr/>
        </p:nvCxnSpPr>
        <p:spPr>
          <a:xfrm flipH="1">
            <a:off x="8886451" y="3272922"/>
            <a:ext cx="573346" cy="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Rechte verbindingslijn met pijl 42"/>
          <p:cNvCxnSpPr>
            <a:stCxn id="36" idx="1"/>
            <a:endCxn id="7" idx="3"/>
          </p:cNvCxnSpPr>
          <p:nvPr/>
        </p:nvCxnSpPr>
        <p:spPr>
          <a:xfrm flipH="1">
            <a:off x="6796880" y="3272922"/>
            <a:ext cx="573342" cy="1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Gebogen verbindingslijn 44"/>
          <p:cNvCxnSpPr>
            <a:stCxn id="9" idx="1"/>
            <a:endCxn id="29" idx="3"/>
          </p:cNvCxnSpPr>
          <p:nvPr/>
        </p:nvCxnSpPr>
        <p:spPr>
          <a:xfrm rot="10800000" flipV="1">
            <a:off x="8886451" y="3272922"/>
            <a:ext cx="573346" cy="923434"/>
          </a:xfrm>
          <a:prstGeom prst="bentConnector3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Rechte verbindingslijn met pijl 46"/>
          <p:cNvCxnSpPr>
            <a:stCxn id="29" idx="2"/>
            <a:endCxn id="10" idx="0"/>
          </p:cNvCxnSpPr>
          <p:nvPr/>
        </p:nvCxnSpPr>
        <p:spPr>
          <a:xfrm>
            <a:off x="8128337" y="4508082"/>
            <a:ext cx="1" cy="299981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PIJL-LINKS en -RECHTS 47"/>
          <p:cNvSpPr/>
          <p:nvPr/>
        </p:nvSpPr>
        <p:spPr>
          <a:xfrm flipV="1">
            <a:off x="4707307" y="4994761"/>
            <a:ext cx="573343" cy="2500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Afgeronde rechthoek 51"/>
          <p:cNvSpPr/>
          <p:nvPr/>
        </p:nvSpPr>
        <p:spPr>
          <a:xfrm>
            <a:off x="5280650" y="2037761"/>
            <a:ext cx="1516229" cy="62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l-NL" sz="1400" dirty="0" smtClean="0">
                <a:solidFill>
                  <a:schemeClr val="accent1"/>
                </a:solidFill>
              </a:rPr>
              <a:t>Planner</a:t>
            </a:r>
          </a:p>
        </p:txBody>
      </p:sp>
      <p:cxnSp>
        <p:nvCxnSpPr>
          <p:cNvPr id="54" name="Gebogen verbindingslijn 53"/>
          <p:cNvCxnSpPr>
            <a:stCxn id="6" idx="3"/>
            <a:endCxn id="52" idx="1"/>
          </p:cNvCxnSpPr>
          <p:nvPr/>
        </p:nvCxnSpPr>
        <p:spPr>
          <a:xfrm flipV="1">
            <a:off x="4707307" y="2349488"/>
            <a:ext cx="573343" cy="923436"/>
          </a:xfrm>
          <a:prstGeom prst="bentConnector3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Gebogen verbindingslijn 55"/>
          <p:cNvCxnSpPr>
            <a:stCxn id="36" idx="1"/>
            <a:endCxn id="52" idx="3"/>
          </p:cNvCxnSpPr>
          <p:nvPr/>
        </p:nvCxnSpPr>
        <p:spPr>
          <a:xfrm rot="10800000">
            <a:off x="6796880" y="2349488"/>
            <a:ext cx="573343" cy="923434"/>
          </a:xfrm>
          <a:prstGeom prst="bentConnector3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Rechte verbindingslijn met pijl 57"/>
          <p:cNvCxnSpPr>
            <a:stCxn id="52" idx="2"/>
            <a:endCxn id="7" idx="0"/>
          </p:cNvCxnSpPr>
          <p:nvPr/>
        </p:nvCxnSpPr>
        <p:spPr>
          <a:xfrm>
            <a:off x="6038765" y="2661214"/>
            <a:ext cx="1" cy="299982"/>
          </a:xfrm>
          <a:prstGeom prst="straightConnector1">
            <a:avLst/>
          </a:prstGeom>
          <a:solidFill>
            <a:schemeClr val="bg1"/>
          </a:solidFill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26" name="CCF2F954-8366-46B7-BDBB-1667509732E6" descr="14D66DFA-6C64-41CC-A56E-B848B884335B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05" y="5499844"/>
            <a:ext cx="1590701" cy="8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5C491419-4A6B-4B1C-BEA6-FA5C4D52ADA8" descr="DD148324-E2BA-4476-A78E-1CE7012EFE78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87" y="5502881"/>
            <a:ext cx="1255620" cy="8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DC0B4925-119F-4A7F-82A7-1562041B9B94" descr="E4FBAD79-7556-4E81-ABF1-6535B4F4C165@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50" y="5499841"/>
            <a:ext cx="1397851" cy="84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DA9204E3-C8E1-4AA7-9788-60F504737289" descr="93CD3280-1B79-4A9C-BB0C-8060B7BB4486@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73" y="5499841"/>
            <a:ext cx="1252152" cy="8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E8E344DB-2EFB-4C0C-904E-350B99E2B265" descr="B860BB7A-036F-4B01-98BB-54868CA7190F@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3904" y="5513366"/>
            <a:ext cx="1534566" cy="8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6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4F3DEC-808E-436C-8FA5-3F9A9A19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D8E33EC-24C8-435F-8587-6F939E70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ADCB23A-D8A2-4202-999C-21CBE3DD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C1004994-F82D-4E9C-9342-DD75C9EB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989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Den Haag CS - Binckhorst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22</a:t>
            </a:fld>
            <a:endParaRPr lang="nl-NL"/>
          </a:p>
        </p:txBody>
      </p:sp>
      <p:pic>
        <p:nvPicPr>
          <p:cNvPr id="1026" name="8FEFF348-E88D-44ED-BBAE-C0207444D841" descr="22CB9A61-5201-4D2B-942B-9D5EFE7D9A85@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7"/>
            <a:ext cx="11256281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173697" y="3466255"/>
            <a:ext cx="658528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Wat is de opstel- en behandelcapaciteit van </a:t>
            </a:r>
          </a:p>
          <a:p>
            <a:pPr algn="ctr"/>
            <a:r>
              <a:rPr lang="nl-NL" sz="2800" dirty="0" smtClean="0"/>
              <a:t>Den Haag CS – Binckhorst?</a:t>
            </a:r>
            <a:endParaRPr lang="nl-NL" sz="280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444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Opstel- en </a:t>
            </a:r>
            <a:r>
              <a:rPr lang="nl-NL" dirty="0" smtClean="0"/>
              <a:t>behandelcapaciteit</a:t>
            </a:r>
            <a:br>
              <a:rPr lang="nl-NL" dirty="0" smtClean="0"/>
            </a:br>
            <a:r>
              <a:rPr lang="nl-NL" dirty="0" smtClean="0"/>
              <a:t>is niet gelijk aan spoorlengte</a:t>
            </a:r>
            <a:endParaRPr lang="nl-NL" dirty="0"/>
          </a:p>
        </p:txBody>
      </p:sp>
      <p:grpSp>
        <p:nvGrpSpPr>
          <p:cNvPr id="142" name="Groep 141"/>
          <p:cNvGrpSpPr/>
          <p:nvPr/>
        </p:nvGrpSpPr>
        <p:grpSpPr>
          <a:xfrm>
            <a:off x="118572" y="1658056"/>
            <a:ext cx="11984660" cy="1281386"/>
            <a:chOff x="118572" y="1808080"/>
            <a:chExt cx="11984660" cy="1281386"/>
          </a:xfrm>
        </p:grpSpPr>
        <p:grpSp>
          <p:nvGrpSpPr>
            <p:cNvPr id="137" name="Groep 136"/>
            <p:cNvGrpSpPr/>
            <p:nvPr/>
          </p:nvGrpSpPr>
          <p:grpSpPr>
            <a:xfrm>
              <a:off x="118572" y="2349449"/>
              <a:ext cx="11984660" cy="740017"/>
              <a:chOff x="118572" y="2349449"/>
              <a:chExt cx="11984660" cy="740017"/>
            </a:xfrm>
          </p:grpSpPr>
          <p:grpSp>
            <p:nvGrpSpPr>
              <p:cNvPr id="110" name="Groep 109"/>
              <p:cNvGrpSpPr/>
              <p:nvPr/>
            </p:nvGrpSpPr>
            <p:grpSpPr>
              <a:xfrm>
                <a:off x="118572" y="2349449"/>
                <a:ext cx="11984660" cy="740017"/>
                <a:chOff x="118572" y="2349449"/>
                <a:chExt cx="11984660" cy="740017"/>
              </a:xfrm>
            </p:grpSpPr>
            <p:grpSp>
              <p:nvGrpSpPr>
                <p:cNvPr id="106" name="Groep 105"/>
                <p:cNvGrpSpPr/>
                <p:nvPr/>
              </p:nvGrpSpPr>
              <p:grpSpPr>
                <a:xfrm>
                  <a:off x="118572" y="2349449"/>
                  <a:ext cx="11984660" cy="740017"/>
                  <a:chOff x="149312" y="2052691"/>
                  <a:chExt cx="11984660" cy="740017"/>
                </a:xfrm>
              </p:grpSpPr>
              <p:cxnSp>
                <p:nvCxnSpPr>
                  <p:cNvPr id="4" name="Rechte verbindingslijn 3"/>
                  <p:cNvCxnSpPr/>
                  <p:nvPr/>
                </p:nvCxnSpPr>
                <p:spPr>
                  <a:xfrm flipV="1">
                    <a:off x="149312" y="2052691"/>
                    <a:ext cx="0" cy="118564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" name="Rechte verbindingslijn 7"/>
                  <p:cNvCxnSpPr/>
                  <p:nvPr/>
                </p:nvCxnSpPr>
                <p:spPr>
                  <a:xfrm>
                    <a:off x="159292" y="2111973"/>
                    <a:ext cx="2384213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" name="Rechte verbindingslijn 8"/>
                  <p:cNvCxnSpPr/>
                  <p:nvPr/>
                </p:nvCxnSpPr>
                <p:spPr>
                  <a:xfrm>
                    <a:off x="159292" y="2318560"/>
                    <a:ext cx="1197468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" name="Rechte verbindingslijn 9"/>
                  <p:cNvCxnSpPr/>
                  <p:nvPr/>
                </p:nvCxnSpPr>
                <p:spPr>
                  <a:xfrm>
                    <a:off x="159292" y="2525147"/>
                    <a:ext cx="1197468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" name="Rechte verbindingslijn 10"/>
                  <p:cNvCxnSpPr/>
                  <p:nvPr/>
                </p:nvCxnSpPr>
                <p:spPr>
                  <a:xfrm>
                    <a:off x="159292" y="2731734"/>
                    <a:ext cx="2384213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" name="Rechte verbindingslijn 11"/>
                  <p:cNvCxnSpPr/>
                  <p:nvPr/>
                </p:nvCxnSpPr>
                <p:spPr>
                  <a:xfrm>
                    <a:off x="2543505" y="2111973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Rechte verbindingslijn 15"/>
                  <p:cNvCxnSpPr/>
                  <p:nvPr/>
                </p:nvCxnSpPr>
                <p:spPr>
                  <a:xfrm flipV="1">
                    <a:off x="2543505" y="2525147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" name="Rechte verbindingslijn 16"/>
                  <p:cNvCxnSpPr/>
                  <p:nvPr/>
                </p:nvCxnSpPr>
                <p:spPr>
                  <a:xfrm>
                    <a:off x="3728838" y="2318560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" name="Rechte verbindingslijn 17"/>
                  <p:cNvCxnSpPr/>
                  <p:nvPr/>
                </p:nvCxnSpPr>
                <p:spPr>
                  <a:xfrm flipV="1">
                    <a:off x="3728838" y="2318560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3" name="Rechte verbindingslijn 22"/>
                  <p:cNvCxnSpPr/>
                  <p:nvPr/>
                </p:nvCxnSpPr>
                <p:spPr>
                  <a:xfrm flipV="1">
                    <a:off x="149312" y="2259842"/>
                    <a:ext cx="0" cy="118564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4" name="Rechte verbindingslijn 23"/>
                  <p:cNvCxnSpPr/>
                  <p:nvPr/>
                </p:nvCxnSpPr>
                <p:spPr>
                  <a:xfrm flipV="1">
                    <a:off x="149312" y="2466993"/>
                    <a:ext cx="0" cy="118564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5" name="Rechte verbindingslijn 24"/>
                  <p:cNvCxnSpPr/>
                  <p:nvPr/>
                </p:nvCxnSpPr>
                <p:spPr>
                  <a:xfrm flipV="1">
                    <a:off x="149312" y="2674144"/>
                    <a:ext cx="0" cy="118564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108" name="Afgeronde rechthoek 107"/>
                <p:cNvSpPr/>
                <p:nvPr/>
              </p:nvSpPr>
              <p:spPr>
                <a:xfrm>
                  <a:off x="7582367" y="2405039"/>
                  <a:ext cx="1516229" cy="623453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Station</a:t>
                  </a:r>
                </a:p>
              </p:txBody>
            </p:sp>
          </p:grpSp>
          <p:cxnSp>
            <p:nvCxnSpPr>
              <p:cNvPr id="113" name="Rechte verbindingslijn met pijl 112"/>
              <p:cNvCxnSpPr/>
              <p:nvPr/>
            </p:nvCxnSpPr>
            <p:spPr>
              <a:xfrm flipH="1">
                <a:off x="278606" y="2512024"/>
                <a:ext cx="5472113" cy="0"/>
              </a:xfrm>
              <a:prstGeom prst="straightConnector1">
                <a:avLst/>
              </a:prstGeom>
              <a:ln w="25400">
                <a:solidFill>
                  <a:schemeClr val="accent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Vrije vorm 119"/>
              <p:cNvSpPr/>
              <p:nvPr/>
            </p:nvSpPr>
            <p:spPr>
              <a:xfrm>
                <a:off x="3171825" y="2507456"/>
                <a:ext cx="2571750" cy="257994"/>
              </a:xfrm>
              <a:custGeom>
                <a:avLst/>
                <a:gdLst>
                  <a:gd name="connsiteX0" fmla="*/ 0 w 2571750"/>
                  <a:gd name="connsiteY0" fmla="*/ 0 h 257994"/>
                  <a:gd name="connsiteX1" fmla="*/ 400050 w 2571750"/>
                  <a:gd name="connsiteY1" fmla="*/ 42863 h 257994"/>
                  <a:gd name="connsiteX2" fmla="*/ 757238 w 2571750"/>
                  <a:gd name="connsiteY2" fmla="*/ 64294 h 257994"/>
                  <a:gd name="connsiteX3" fmla="*/ 1478756 w 2571750"/>
                  <a:gd name="connsiteY3" fmla="*/ 228600 h 257994"/>
                  <a:gd name="connsiteX4" fmla="*/ 2571750 w 2571750"/>
                  <a:gd name="connsiteY4" fmla="*/ 257175 h 2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0" h="257994">
                    <a:moveTo>
                      <a:pt x="0" y="0"/>
                    </a:moveTo>
                    <a:cubicBezTo>
                      <a:pt x="136922" y="16073"/>
                      <a:pt x="273844" y="32147"/>
                      <a:pt x="400050" y="42863"/>
                    </a:cubicBezTo>
                    <a:cubicBezTo>
                      <a:pt x="526256" y="53579"/>
                      <a:pt x="577454" y="33338"/>
                      <a:pt x="757238" y="64294"/>
                    </a:cubicBezTo>
                    <a:cubicBezTo>
                      <a:pt x="937022" y="95250"/>
                      <a:pt x="1176337" y="196453"/>
                      <a:pt x="1478756" y="228600"/>
                    </a:cubicBezTo>
                    <a:cubicBezTo>
                      <a:pt x="1781175" y="260747"/>
                      <a:pt x="2176462" y="258961"/>
                      <a:pt x="2571750" y="257175"/>
                    </a:cubicBezTo>
                  </a:path>
                </a:pathLst>
              </a:custGeom>
              <a:ln w="25400">
                <a:solidFill>
                  <a:schemeClr val="accent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29" name="Rechte verbindingslijn met pijl 128"/>
              <p:cNvCxnSpPr/>
              <p:nvPr/>
            </p:nvCxnSpPr>
            <p:spPr>
              <a:xfrm flipH="1">
                <a:off x="7650958" y="2525744"/>
                <a:ext cx="2007392" cy="0"/>
              </a:xfrm>
              <a:prstGeom prst="straightConnector1">
                <a:avLst/>
              </a:prstGeom>
              <a:ln w="25400">
                <a:solidFill>
                  <a:schemeClr val="accent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echte verbindingslijn met pijl 132"/>
              <p:cNvCxnSpPr/>
              <p:nvPr/>
            </p:nvCxnSpPr>
            <p:spPr>
              <a:xfrm>
                <a:off x="10095840" y="2741557"/>
                <a:ext cx="2007392" cy="0"/>
              </a:xfrm>
              <a:prstGeom prst="straightConnector1">
                <a:avLst/>
              </a:prstGeom>
              <a:ln w="25400">
                <a:solidFill>
                  <a:schemeClr val="accent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Tekstvak 138"/>
            <p:cNvSpPr txBox="1"/>
            <p:nvPr/>
          </p:nvSpPr>
          <p:spPr>
            <a:xfrm>
              <a:off x="118573" y="1808080"/>
              <a:ext cx="1196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accent1"/>
                  </a:solidFill>
                </a:rPr>
                <a:t>Metro: opstel- en behandelcapaciteit vooral bepaald door spoorlengte </a:t>
              </a:r>
            </a:p>
          </p:txBody>
        </p:sp>
      </p:grpSp>
      <p:grpSp>
        <p:nvGrpSpPr>
          <p:cNvPr id="141" name="Groep 140"/>
          <p:cNvGrpSpPr/>
          <p:nvPr/>
        </p:nvGrpSpPr>
        <p:grpSpPr>
          <a:xfrm>
            <a:off x="55396" y="3489451"/>
            <a:ext cx="12071399" cy="2750599"/>
            <a:chOff x="55396" y="3489451"/>
            <a:chExt cx="12071399" cy="2750599"/>
          </a:xfrm>
        </p:grpSpPr>
        <p:grpSp>
          <p:nvGrpSpPr>
            <p:cNvPr id="138" name="Groep 137"/>
            <p:cNvGrpSpPr/>
            <p:nvPr/>
          </p:nvGrpSpPr>
          <p:grpSpPr>
            <a:xfrm>
              <a:off x="128552" y="4021617"/>
              <a:ext cx="11998243" cy="2218433"/>
              <a:chOff x="135729" y="3916788"/>
              <a:chExt cx="11998243" cy="2218433"/>
            </a:xfrm>
          </p:grpSpPr>
          <p:grpSp>
            <p:nvGrpSpPr>
              <p:cNvPr id="111" name="Groep 110"/>
              <p:cNvGrpSpPr/>
              <p:nvPr/>
            </p:nvGrpSpPr>
            <p:grpSpPr>
              <a:xfrm>
                <a:off x="135730" y="3916788"/>
                <a:ext cx="11998242" cy="2218433"/>
                <a:chOff x="135730" y="3916788"/>
                <a:chExt cx="11998242" cy="2218433"/>
              </a:xfrm>
            </p:grpSpPr>
            <p:grpSp>
              <p:nvGrpSpPr>
                <p:cNvPr id="107" name="Groep 106"/>
                <p:cNvGrpSpPr/>
                <p:nvPr/>
              </p:nvGrpSpPr>
              <p:grpSpPr>
                <a:xfrm>
                  <a:off x="135730" y="4161470"/>
                  <a:ext cx="11998242" cy="1973751"/>
                  <a:chOff x="135731" y="3761420"/>
                  <a:chExt cx="11998242" cy="1973751"/>
                </a:xfrm>
              </p:grpSpPr>
              <p:cxnSp>
                <p:nvCxnSpPr>
                  <p:cNvPr id="29" name="Rechte verbindingslijn 28"/>
                  <p:cNvCxnSpPr/>
                  <p:nvPr/>
                </p:nvCxnSpPr>
                <p:spPr>
                  <a:xfrm flipH="1" flipV="1">
                    <a:off x="12103233" y="4995154"/>
                    <a:ext cx="0" cy="118564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Rechte verbindingslijn 29"/>
                  <p:cNvCxnSpPr/>
                  <p:nvPr/>
                </p:nvCxnSpPr>
                <p:spPr>
                  <a:xfrm flipH="1">
                    <a:off x="9709040" y="5054436"/>
                    <a:ext cx="2384213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1" name="Rechte verbindingslijn 30"/>
                  <p:cNvCxnSpPr/>
                  <p:nvPr/>
                </p:nvCxnSpPr>
                <p:spPr>
                  <a:xfrm flipH="1">
                    <a:off x="7222331" y="5261023"/>
                    <a:ext cx="4870923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2" name="Rechte verbindingslijn 31"/>
                  <p:cNvCxnSpPr/>
                  <p:nvPr/>
                </p:nvCxnSpPr>
                <p:spPr>
                  <a:xfrm flipH="1">
                    <a:off x="8523707" y="5467610"/>
                    <a:ext cx="35695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3" name="Rechte verbindingslijn 32"/>
                  <p:cNvCxnSpPr/>
                  <p:nvPr/>
                </p:nvCxnSpPr>
                <p:spPr>
                  <a:xfrm flipH="1">
                    <a:off x="9709040" y="5674197"/>
                    <a:ext cx="2384213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4" name="Rechte verbindingslijn 33"/>
                  <p:cNvCxnSpPr/>
                  <p:nvPr/>
                </p:nvCxnSpPr>
                <p:spPr>
                  <a:xfrm flipH="1">
                    <a:off x="8615146" y="5054436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5" name="Rechte verbindingslijn 34"/>
                  <p:cNvCxnSpPr/>
                  <p:nvPr/>
                </p:nvCxnSpPr>
                <p:spPr>
                  <a:xfrm flipH="1" flipV="1">
                    <a:off x="8615146" y="5467610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7" name="Rechte verbindingslijn 36"/>
                  <p:cNvCxnSpPr/>
                  <p:nvPr/>
                </p:nvCxnSpPr>
                <p:spPr>
                  <a:xfrm flipH="1" flipV="1">
                    <a:off x="7429813" y="5261023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8" name="Rechte verbindingslijn 37"/>
                  <p:cNvCxnSpPr/>
                  <p:nvPr/>
                </p:nvCxnSpPr>
                <p:spPr>
                  <a:xfrm flipH="1" flipV="1">
                    <a:off x="12103233" y="5202305"/>
                    <a:ext cx="0" cy="118564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9" name="Rechte verbindingslijn 38"/>
                  <p:cNvCxnSpPr/>
                  <p:nvPr/>
                </p:nvCxnSpPr>
                <p:spPr>
                  <a:xfrm flipH="1" flipV="1">
                    <a:off x="12103233" y="5409456"/>
                    <a:ext cx="0" cy="118564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0" name="Rechte verbindingslijn 39"/>
                  <p:cNvCxnSpPr/>
                  <p:nvPr/>
                </p:nvCxnSpPr>
                <p:spPr>
                  <a:xfrm flipH="1" flipV="1">
                    <a:off x="12103233" y="5616607"/>
                    <a:ext cx="0" cy="118564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" name="Rechte verbindingslijn 46"/>
                  <p:cNvCxnSpPr/>
                  <p:nvPr/>
                </p:nvCxnSpPr>
                <p:spPr>
                  <a:xfrm>
                    <a:off x="9537579" y="3761420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8" name="Rechte verbindingslijn 47"/>
                  <p:cNvCxnSpPr/>
                  <p:nvPr/>
                </p:nvCxnSpPr>
                <p:spPr>
                  <a:xfrm flipV="1">
                    <a:off x="9537579" y="4174594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" name="Rechte verbindingslijn 48"/>
                  <p:cNvCxnSpPr/>
                  <p:nvPr/>
                </p:nvCxnSpPr>
                <p:spPr>
                  <a:xfrm>
                    <a:off x="10722912" y="3968007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0" name="Rechte verbindingslijn 49"/>
                  <p:cNvCxnSpPr/>
                  <p:nvPr/>
                </p:nvCxnSpPr>
                <p:spPr>
                  <a:xfrm flipV="1">
                    <a:off x="10722912" y="3968007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6" name="Rechte verbindingslijn 55"/>
                  <p:cNvCxnSpPr/>
                  <p:nvPr/>
                </p:nvCxnSpPr>
                <p:spPr>
                  <a:xfrm flipH="1">
                    <a:off x="7143386" y="3761420"/>
                    <a:ext cx="2394194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7" name="Rechte verbindingslijn 56"/>
                  <p:cNvCxnSpPr/>
                  <p:nvPr/>
                </p:nvCxnSpPr>
                <p:spPr>
                  <a:xfrm flipH="1">
                    <a:off x="135731" y="3968007"/>
                    <a:ext cx="11998241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8" name="Rechte verbindingslijn 57"/>
                  <p:cNvCxnSpPr/>
                  <p:nvPr/>
                </p:nvCxnSpPr>
                <p:spPr>
                  <a:xfrm flipH="1">
                    <a:off x="135731" y="4174594"/>
                    <a:ext cx="11998242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9" name="Rechte verbindingslijn 58"/>
                  <p:cNvCxnSpPr/>
                  <p:nvPr/>
                </p:nvCxnSpPr>
                <p:spPr>
                  <a:xfrm flipH="1">
                    <a:off x="7143386" y="4381181"/>
                    <a:ext cx="2394194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0" name="Rechte verbindingslijn 59"/>
                  <p:cNvCxnSpPr/>
                  <p:nvPr/>
                </p:nvCxnSpPr>
                <p:spPr>
                  <a:xfrm flipH="1">
                    <a:off x="6059472" y="3761420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Rechte verbindingslijn 60"/>
                  <p:cNvCxnSpPr/>
                  <p:nvPr/>
                </p:nvCxnSpPr>
                <p:spPr>
                  <a:xfrm flipH="1" flipV="1">
                    <a:off x="6059472" y="4174594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2" name="Rechte verbindingslijn 61"/>
                  <p:cNvCxnSpPr/>
                  <p:nvPr/>
                </p:nvCxnSpPr>
                <p:spPr>
                  <a:xfrm flipH="1">
                    <a:off x="4874139" y="3968007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3" name="Rechte verbindingslijn 62"/>
                  <p:cNvCxnSpPr/>
                  <p:nvPr/>
                </p:nvCxnSpPr>
                <p:spPr>
                  <a:xfrm flipH="1" flipV="1">
                    <a:off x="4874139" y="3968007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" name="Rechte verbindingslijn 74"/>
                  <p:cNvCxnSpPr/>
                  <p:nvPr/>
                </p:nvCxnSpPr>
                <p:spPr>
                  <a:xfrm flipH="1">
                    <a:off x="135731" y="4380334"/>
                    <a:ext cx="4685915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" name="Rechte verbindingslijn 78"/>
                  <p:cNvCxnSpPr/>
                  <p:nvPr/>
                </p:nvCxnSpPr>
                <p:spPr>
                  <a:xfrm flipH="1">
                    <a:off x="3727752" y="4173747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" name="Rechte verbindingslijn 79"/>
                  <p:cNvCxnSpPr/>
                  <p:nvPr/>
                </p:nvCxnSpPr>
                <p:spPr>
                  <a:xfrm flipH="1" flipV="1">
                    <a:off x="1489654" y="4173746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" name="Rechte verbindingslijn 84"/>
                  <p:cNvCxnSpPr/>
                  <p:nvPr/>
                </p:nvCxnSpPr>
                <p:spPr>
                  <a:xfrm flipH="1" flipV="1">
                    <a:off x="395759" y="3966735"/>
                    <a:ext cx="1093894" cy="206587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2" name="Rechte verbindingslijn 91"/>
                  <p:cNvCxnSpPr/>
                  <p:nvPr/>
                </p:nvCxnSpPr>
                <p:spPr>
                  <a:xfrm flipH="1" flipV="1">
                    <a:off x="135731" y="4315597"/>
                    <a:ext cx="0" cy="118564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5" name="Rechte verbindingslijn 94"/>
                  <p:cNvCxnSpPr/>
                  <p:nvPr/>
                </p:nvCxnSpPr>
                <p:spPr>
                  <a:xfrm flipH="1" flipV="1">
                    <a:off x="4811666" y="4378287"/>
                    <a:ext cx="2410665" cy="882736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headEnd type="non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109" name="Afgeronde rechthoek 108"/>
                <p:cNvSpPr/>
                <p:nvPr/>
              </p:nvSpPr>
              <p:spPr>
                <a:xfrm>
                  <a:off x="7582366" y="3916788"/>
                  <a:ext cx="1516229" cy="1106580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Station</a:t>
                  </a:r>
                </a:p>
              </p:txBody>
            </p:sp>
          </p:grpSp>
          <p:cxnSp>
            <p:nvCxnSpPr>
              <p:cNvPr id="122" name="Rechte verbindingslijn met pijl 121"/>
              <p:cNvCxnSpPr/>
              <p:nvPr/>
            </p:nvCxnSpPr>
            <p:spPr>
              <a:xfrm flipH="1">
                <a:off x="7665244" y="4264819"/>
                <a:ext cx="4428008" cy="0"/>
              </a:xfrm>
              <a:prstGeom prst="straightConnector1">
                <a:avLst/>
              </a:prstGeom>
              <a:ln w="25400">
                <a:solidFill>
                  <a:schemeClr val="accent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met pijl 123"/>
              <p:cNvCxnSpPr/>
              <p:nvPr/>
            </p:nvCxnSpPr>
            <p:spPr>
              <a:xfrm>
                <a:off x="135729" y="4495038"/>
                <a:ext cx="3743327" cy="0"/>
              </a:xfrm>
              <a:prstGeom prst="straightConnector1">
                <a:avLst/>
              </a:prstGeom>
              <a:ln w="25400">
                <a:solidFill>
                  <a:schemeClr val="accent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Vrije vorm 124"/>
              <p:cNvSpPr/>
              <p:nvPr/>
            </p:nvSpPr>
            <p:spPr>
              <a:xfrm>
                <a:off x="204321" y="4062027"/>
                <a:ext cx="8796804" cy="678412"/>
              </a:xfrm>
              <a:custGeom>
                <a:avLst/>
                <a:gdLst>
                  <a:gd name="connsiteX0" fmla="*/ 8672512 w 8672512"/>
                  <a:gd name="connsiteY0" fmla="*/ 24198 h 678412"/>
                  <a:gd name="connsiteX1" fmla="*/ 6815137 w 8672512"/>
                  <a:gd name="connsiteY1" fmla="*/ 17054 h 678412"/>
                  <a:gd name="connsiteX2" fmla="*/ 5786437 w 8672512"/>
                  <a:gd name="connsiteY2" fmla="*/ 217079 h 678412"/>
                  <a:gd name="connsiteX3" fmla="*/ 4564856 w 8672512"/>
                  <a:gd name="connsiteY3" fmla="*/ 445679 h 678412"/>
                  <a:gd name="connsiteX4" fmla="*/ 3400425 w 8672512"/>
                  <a:gd name="connsiteY4" fmla="*/ 659992 h 678412"/>
                  <a:gd name="connsiteX5" fmla="*/ 0 w 8672512"/>
                  <a:gd name="connsiteY5" fmla="*/ 652848 h 67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2512" h="678412">
                    <a:moveTo>
                      <a:pt x="8672512" y="24198"/>
                    </a:moveTo>
                    <a:cubicBezTo>
                      <a:pt x="7984330" y="4552"/>
                      <a:pt x="7296149" y="-15093"/>
                      <a:pt x="6815137" y="17054"/>
                    </a:cubicBezTo>
                    <a:cubicBezTo>
                      <a:pt x="6334125" y="49201"/>
                      <a:pt x="5786437" y="217079"/>
                      <a:pt x="5786437" y="217079"/>
                    </a:cubicBezTo>
                    <a:lnTo>
                      <a:pt x="4564856" y="445679"/>
                    </a:lnTo>
                    <a:cubicBezTo>
                      <a:pt x="4167187" y="519498"/>
                      <a:pt x="4161234" y="625464"/>
                      <a:pt x="3400425" y="659992"/>
                    </a:cubicBezTo>
                    <a:cubicBezTo>
                      <a:pt x="2639616" y="694520"/>
                      <a:pt x="1319808" y="673684"/>
                      <a:pt x="0" y="652848"/>
                    </a:cubicBezTo>
                  </a:path>
                </a:pathLst>
              </a:custGeom>
              <a:ln w="25400">
                <a:solidFill>
                  <a:schemeClr val="accent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Vrije vorm 127"/>
              <p:cNvSpPr/>
              <p:nvPr/>
            </p:nvSpPr>
            <p:spPr>
              <a:xfrm>
                <a:off x="7650956" y="4495157"/>
                <a:ext cx="4479132" cy="217980"/>
              </a:xfrm>
              <a:custGeom>
                <a:avLst/>
                <a:gdLst>
                  <a:gd name="connsiteX0" fmla="*/ 0 w 4479132"/>
                  <a:gd name="connsiteY0" fmla="*/ 205431 h 217980"/>
                  <a:gd name="connsiteX1" fmla="*/ 1871663 w 4479132"/>
                  <a:gd name="connsiteY1" fmla="*/ 198287 h 217980"/>
                  <a:gd name="connsiteX2" fmla="*/ 3000375 w 4479132"/>
                  <a:gd name="connsiteY2" fmla="*/ 19693 h 217980"/>
                  <a:gd name="connsiteX3" fmla="*/ 4479132 w 4479132"/>
                  <a:gd name="connsiteY3" fmla="*/ 12549 h 21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9132" h="217980">
                    <a:moveTo>
                      <a:pt x="0" y="205431"/>
                    </a:moveTo>
                    <a:cubicBezTo>
                      <a:pt x="685800" y="217337"/>
                      <a:pt x="1371601" y="229243"/>
                      <a:pt x="1871663" y="198287"/>
                    </a:cubicBezTo>
                    <a:cubicBezTo>
                      <a:pt x="2371725" y="167331"/>
                      <a:pt x="2565797" y="50649"/>
                      <a:pt x="3000375" y="19693"/>
                    </a:cubicBezTo>
                    <a:cubicBezTo>
                      <a:pt x="3434953" y="-11263"/>
                      <a:pt x="3957042" y="643"/>
                      <a:pt x="4479132" y="12549"/>
                    </a:cubicBezTo>
                  </a:path>
                </a:pathLst>
              </a:custGeom>
              <a:ln w="25400">
                <a:solidFill>
                  <a:schemeClr val="accent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Vrije vorm 135"/>
              <p:cNvSpPr/>
              <p:nvPr/>
            </p:nvSpPr>
            <p:spPr>
              <a:xfrm>
                <a:off x="3407569" y="4705374"/>
                <a:ext cx="8622506" cy="894748"/>
              </a:xfrm>
              <a:custGeom>
                <a:avLst/>
                <a:gdLst>
                  <a:gd name="connsiteX0" fmla="*/ 0 w 8693944"/>
                  <a:gd name="connsiteY0" fmla="*/ 30933 h 937796"/>
                  <a:gd name="connsiteX1" fmla="*/ 1407319 w 8693944"/>
                  <a:gd name="connsiteY1" fmla="*/ 30933 h 937796"/>
                  <a:gd name="connsiteX2" fmla="*/ 2357437 w 8693944"/>
                  <a:gd name="connsiteY2" fmla="*/ 352401 h 937796"/>
                  <a:gd name="connsiteX3" fmla="*/ 3829050 w 8693944"/>
                  <a:gd name="connsiteY3" fmla="*/ 873895 h 937796"/>
                  <a:gd name="connsiteX4" fmla="*/ 5314950 w 8693944"/>
                  <a:gd name="connsiteY4" fmla="*/ 909614 h 937796"/>
                  <a:gd name="connsiteX5" fmla="*/ 6265069 w 8693944"/>
                  <a:gd name="connsiteY5" fmla="*/ 695301 h 937796"/>
                  <a:gd name="connsiteX6" fmla="*/ 8693944 w 8693944"/>
                  <a:gd name="connsiteY6" fmla="*/ 673870 h 93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3944" h="937796">
                    <a:moveTo>
                      <a:pt x="0" y="30933"/>
                    </a:moveTo>
                    <a:cubicBezTo>
                      <a:pt x="507206" y="4144"/>
                      <a:pt x="1014413" y="-22645"/>
                      <a:pt x="1407319" y="30933"/>
                    </a:cubicBezTo>
                    <a:cubicBezTo>
                      <a:pt x="1800225" y="84511"/>
                      <a:pt x="2357437" y="352401"/>
                      <a:pt x="2357437" y="352401"/>
                    </a:cubicBezTo>
                    <a:cubicBezTo>
                      <a:pt x="2761059" y="492895"/>
                      <a:pt x="3336131" y="781026"/>
                      <a:pt x="3829050" y="873895"/>
                    </a:cubicBezTo>
                    <a:cubicBezTo>
                      <a:pt x="4321969" y="966764"/>
                      <a:pt x="4908947" y="939380"/>
                      <a:pt x="5314950" y="909614"/>
                    </a:cubicBezTo>
                    <a:cubicBezTo>
                      <a:pt x="5720953" y="879848"/>
                      <a:pt x="5701903" y="734592"/>
                      <a:pt x="6265069" y="695301"/>
                    </a:cubicBezTo>
                    <a:cubicBezTo>
                      <a:pt x="6828235" y="656010"/>
                      <a:pt x="7761089" y="664940"/>
                      <a:pt x="8693944" y="673870"/>
                    </a:cubicBezTo>
                  </a:path>
                </a:pathLst>
              </a:custGeom>
              <a:ln w="25400">
                <a:solidFill>
                  <a:schemeClr val="accent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0" name="Tekstvak 139"/>
            <p:cNvSpPr txBox="1"/>
            <p:nvPr/>
          </p:nvSpPr>
          <p:spPr>
            <a:xfrm>
              <a:off x="55396" y="3489451"/>
              <a:ext cx="1196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b="1" dirty="0" smtClean="0">
                  <a:solidFill>
                    <a:schemeClr val="accent1"/>
                  </a:solidFill>
                </a:rPr>
                <a:t>Trein: </a:t>
              </a:r>
              <a:r>
                <a:rPr lang="nl-NL" sz="1400" b="1" dirty="0">
                  <a:solidFill>
                    <a:schemeClr val="accent1"/>
                  </a:solidFill>
                </a:rPr>
                <a:t>opstel- en behandelcapaciteit vooral bepaald door </a:t>
              </a:r>
              <a:r>
                <a:rPr lang="nl-NL" sz="1400" b="1" u="sng" dirty="0" smtClean="0">
                  <a:solidFill>
                    <a:schemeClr val="accent1"/>
                  </a:solidFill>
                </a:rPr>
                <a:t>logistiek</a:t>
              </a:r>
              <a:r>
                <a:rPr lang="nl-NL" sz="1400" b="1" dirty="0" smtClean="0">
                  <a:solidFill>
                    <a:schemeClr val="accent1"/>
                  </a:solidFill>
                </a:rPr>
                <a:t> en spoorlengte </a:t>
              </a:r>
              <a:endParaRPr lang="nl-NL" sz="1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447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Capaciteit: Eigenschap van infra?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24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493034" y="3149562"/>
            <a:ext cx="1479381" cy="2008447"/>
            <a:chOff x="1493034" y="3149562"/>
            <a:chExt cx="1479381" cy="2008447"/>
          </a:xfrm>
        </p:grpSpPr>
        <p:sp>
          <p:nvSpPr>
            <p:cNvPr id="6" name="Afgeronde rechthoek 5"/>
            <p:cNvSpPr/>
            <p:nvPr/>
          </p:nvSpPr>
          <p:spPr>
            <a:xfrm>
              <a:off x="1493034" y="3149562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Infrastructuur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1493034" y="4363749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Opstel- 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behandel-capaciteit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cxnSp>
          <p:nvCxnSpPr>
            <p:cNvPr id="23" name="Rechte verbindingslijn met pijl 22"/>
            <p:cNvCxnSpPr>
              <a:stCxn id="6" idx="2"/>
              <a:endCxn id="11" idx="0"/>
            </p:cNvCxnSpPr>
            <p:nvPr/>
          </p:nvCxnSpPr>
          <p:spPr>
            <a:xfrm>
              <a:off x="2232725" y="3943822"/>
              <a:ext cx="0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3082"/>
                </a:solidFill>
              </a:rPr>
              <a:t>IAM-NL WEBINARS 2021</a:t>
            </a:r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3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Capaciteit: </a:t>
            </a:r>
            <a:r>
              <a:rPr lang="nl-NL" dirty="0"/>
              <a:t>R</a:t>
            </a:r>
            <a:r>
              <a:rPr lang="nl-NL" dirty="0" smtClean="0"/>
              <a:t>esultante van proces?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25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493034" y="4363749"/>
            <a:ext cx="4056033" cy="794260"/>
            <a:chOff x="1493034" y="4363749"/>
            <a:chExt cx="4056033" cy="794260"/>
          </a:xfrm>
        </p:grpSpPr>
        <p:sp>
          <p:nvSpPr>
            <p:cNvPr id="11" name="Afgeronde rechthoek 10"/>
            <p:cNvSpPr/>
            <p:nvPr/>
          </p:nvSpPr>
          <p:spPr>
            <a:xfrm>
              <a:off x="1493034" y="4363749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Opstel- 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behandel-capaciteit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4069686" y="4363749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Logistieke proces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cxnSp>
          <p:nvCxnSpPr>
            <p:cNvPr id="29" name="Rechte verbindingslijn met pijl 28"/>
            <p:cNvCxnSpPr>
              <a:stCxn id="15" idx="1"/>
              <a:endCxn id="11" idx="3"/>
            </p:cNvCxnSpPr>
            <p:nvPr/>
          </p:nvCxnSpPr>
          <p:spPr>
            <a:xfrm flipH="1">
              <a:off x="2972415" y="4760879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3082"/>
                </a:solidFill>
              </a:rPr>
              <a:t>IAM-NL WEBINARS 2021</a:t>
            </a:r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7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Capaciteit: </a:t>
            </a:r>
            <a:r>
              <a:rPr lang="nl-NL" dirty="0"/>
              <a:t>i</a:t>
            </a:r>
            <a:r>
              <a:rPr lang="nl-NL" dirty="0" smtClean="0"/>
              <a:t>nfra </a:t>
            </a:r>
            <a:r>
              <a:rPr lang="nl-NL" i="1" dirty="0" smtClean="0"/>
              <a:t>en</a:t>
            </a:r>
            <a:r>
              <a:rPr lang="nl-NL" dirty="0" smtClean="0"/>
              <a:t> proces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26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493034" y="1935375"/>
            <a:ext cx="9209336" cy="3222634"/>
            <a:chOff x="762844" y="1907383"/>
            <a:chExt cx="9209336" cy="3222634"/>
          </a:xfrm>
        </p:grpSpPr>
        <p:sp>
          <p:nvSpPr>
            <p:cNvPr id="6" name="Afgeronde rechthoek 5"/>
            <p:cNvSpPr/>
            <p:nvPr/>
          </p:nvSpPr>
          <p:spPr>
            <a:xfrm>
              <a:off x="762844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Infrastructuur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5916147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Knoopplan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762844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Opstel- 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behandel-capaciteit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5916148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Dagelijkse besturing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5916146" y="1907383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Dienstregeling en materieelplan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4" name="Afgeronde rechthoek 13"/>
            <p:cNvSpPr/>
            <p:nvPr/>
          </p:nvSpPr>
          <p:spPr>
            <a:xfrm>
              <a:off x="8492799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Onderhouds- concept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3339496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Logistieke proces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cxnSp>
          <p:nvCxnSpPr>
            <p:cNvPr id="17" name="Rechte verbindingslijn met pijl 16"/>
            <p:cNvCxnSpPr>
              <a:stCxn id="13" idx="2"/>
              <a:endCxn id="10" idx="0"/>
            </p:cNvCxnSpPr>
            <p:nvPr/>
          </p:nvCxnSpPr>
          <p:spPr>
            <a:xfrm>
              <a:off x="6655837" y="2701643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met pijl 18"/>
            <p:cNvCxnSpPr>
              <a:stCxn id="14" idx="1"/>
              <a:endCxn id="10" idx="3"/>
            </p:cNvCxnSpPr>
            <p:nvPr/>
          </p:nvCxnSpPr>
          <p:spPr>
            <a:xfrm flipH="1">
              <a:off x="7395528" y="3518700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Rechte verbindingslijn met pijl 20"/>
            <p:cNvCxnSpPr>
              <a:stCxn id="6" idx="3"/>
              <a:endCxn id="10" idx="1"/>
            </p:cNvCxnSpPr>
            <p:nvPr/>
          </p:nvCxnSpPr>
          <p:spPr>
            <a:xfrm>
              <a:off x="2242225" y="3518700"/>
              <a:ext cx="3673922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Rechte verbindingslijn met pijl 22"/>
            <p:cNvCxnSpPr>
              <a:stCxn id="6" idx="2"/>
              <a:endCxn id="11" idx="0"/>
            </p:cNvCxnSpPr>
            <p:nvPr/>
          </p:nvCxnSpPr>
          <p:spPr>
            <a:xfrm>
              <a:off x="1502535" y="3915830"/>
              <a:ext cx="0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Rechte verbindingslijn met pijl 24"/>
            <p:cNvCxnSpPr>
              <a:stCxn id="10" idx="2"/>
              <a:endCxn id="12" idx="0"/>
            </p:cNvCxnSpPr>
            <p:nvPr/>
          </p:nvCxnSpPr>
          <p:spPr>
            <a:xfrm>
              <a:off x="6655838" y="3915830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Rechte verbindingslijn met pijl 26"/>
            <p:cNvCxnSpPr>
              <a:stCxn id="12" idx="1"/>
              <a:endCxn id="15" idx="3"/>
            </p:cNvCxnSpPr>
            <p:nvPr/>
          </p:nvCxnSpPr>
          <p:spPr>
            <a:xfrm flipH="1">
              <a:off x="4818877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Rechte verbindingslijn met pijl 28"/>
            <p:cNvCxnSpPr>
              <a:stCxn id="15" idx="1"/>
              <a:endCxn id="11" idx="3"/>
            </p:cNvCxnSpPr>
            <p:nvPr/>
          </p:nvCxnSpPr>
          <p:spPr>
            <a:xfrm flipH="1">
              <a:off x="2242225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3082"/>
                </a:solidFill>
              </a:rPr>
              <a:t>IAM-NL WEBINARS 2021</a:t>
            </a:r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8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Capaciteitsmaat: van spoorlengte…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27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2691682" y="1540242"/>
            <a:ext cx="6812038" cy="4650378"/>
            <a:chOff x="2691682" y="1540242"/>
            <a:chExt cx="6812038" cy="4650378"/>
          </a:xfrm>
        </p:grpSpPr>
        <p:sp>
          <p:nvSpPr>
            <p:cNvPr id="7" name="Afgeronde rechthoek 6"/>
            <p:cNvSpPr/>
            <p:nvPr/>
          </p:nvSpPr>
          <p:spPr>
            <a:xfrm>
              <a:off x="4424192" y="2927723"/>
              <a:ext cx="2958762" cy="14673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Materieelproces</a:t>
              </a:r>
            </a:p>
            <a:p>
              <a:pPr lvl="0" algn="ctr"/>
              <a:r>
                <a:rPr lang="nl-NL" sz="14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o</a:t>
              </a: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p knooppunten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7" name="Rechte verbindingslijn met pijl 16"/>
            <p:cNvCxnSpPr>
              <a:stCxn id="7" idx="1"/>
            </p:cNvCxnSpPr>
            <p:nvPr/>
          </p:nvCxnSpPr>
          <p:spPr>
            <a:xfrm flipH="1">
              <a:off x="2691682" y="3661417"/>
              <a:ext cx="1732510" cy="0"/>
            </a:xfrm>
            <a:prstGeom prst="straightConnector1">
              <a:avLst/>
            </a:prstGeom>
            <a:noFill/>
            <a:ln w="63500" cmpd="dbl"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met pijl 18"/>
            <p:cNvCxnSpPr>
              <a:stCxn id="7" idx="3"/>
            </p:cNvCxnSpPr>
            <p:nvPr/>
          </p:nvCxnSpPr>
          <p:spPr>
            <a:xfrm>
              <a:off x="7382954" y="3661417"/>
              <a:ext cx="1732510" cy="0"/>
            </a:xfrm>
            <a:prstGeom prst="straightConnector1">
              <a:avLst/>
            </a:prstGeom>
            <a:noFill/>
            <a:ln w="63500" cmpd="dbl">
              <a:headEnd type="non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Rechte verbindingslijn met pijl 22"/>
            <p:cNvCxnSpPr>
              <a:stCxn id="7" idx="2"/>
            </p:cNvCxnSpPr>
            <p:nvPr/>
          </p:nvCxnSpPr>
          <p:spPr>
            <a:xfrm>
              <a:off x="5903573" y="4395111"/>
              <a:ext cx="0" cy="1000259"/>
            </a:xfrm>
            <a:prstGeom prst="straightConnector1">
              <a:avLst/>
            </a:prstGeom>
            <a:noFill/>
            <a:ln w="63500" cmpd="dbl"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2691682" y="3353640"/>
              <a:ext cx="1732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Treinstellen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7382954" y="3353639"/>
              <a:ext cx="1732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Treinstellen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2691682" y="3661417"/>
              <a:ext cx="1732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(onbehandeld)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7382954" y="3661416"/>
              <a:ext cx="1732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(behandeld)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5903573" y="4482474"/>
              <a:ext cx="24346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Productiemiddelen:</a:t>
              </a:r>
            </a:p>
            <a:p>
              <a:pPr marL="285750" indent="-285750">
                <a:buFontTx/>
                <a:buChar char="-"/>
              </a:pP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Infrastructuur</a:t>
              </a:r>
            </a:p>
            <a:p>
              <a:pPr marL="285750" indent="-285750">
                <a:buFontTx/>
                <a:buChar char="-"/>
              </a:pP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Outillage</a:t>
              </a:r>
            </a:p>
            <a:p>
              <a:pPr marL="285750" indent="-285750">
                <a:buFontTx/>
                <a:buChar char="-"/>
              </a:pP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Medewerkers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8" name="Rechte verbindingslijn met pijl 17"/>
            <p:cNvCxnSpPr>
              <a:stCxn id="7" idx="0"/>
            </p:cNvCxnSpPr>
            <p:nvPr/>
          </p:nvCxnSpPr>
          <p:spPr>
            <a:xfrm flipV="1">
              <a:off x="5903573" y="1914026"/>
              <a:ext cx="0" cy="1013697"/>
            </a:xfrm>
            <a:prstGeom prst="straightConnector1">
              <a:avLst/>
            </a:prstGeom>
            <a:noFill/>
            <a:ln w="31750" cmpd="sng"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Tekstvak 19"/>
            <p:cNvSpPr txBox="1"/>
            <p:nvPr/>
          </p:nvSpPr>
          <p:spPr>
            <a:xfrm>
              <a:off x="3468891" y="1863407"/>
              <a:ext cx="24346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Knoopplan</a:t>
              </a:r>
            </a:p>
            <a:p>
              <a:pPr algn="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en</a:t>
              </a:r>
            </a:p>
            <a:p>
              <a:pPr algn="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Besturing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5" name="Ovaal 14"/>
            <p:cNvSpPr/>
            <p:nvPr/>
          </p:nvSpPr>
          <p:spPr>
            <a:xfrm>
              <a:off x="5256462" y="4148109"/>
              <a:ext cx="2509025" cy="149426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5256462" y="5667400"/>
              <a:ext cx="250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u="sng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Input-capaciteit</a:t>
              </a: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:</a:t>
              </a:r>
            </a:p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Bijv. spoorlengte in bakken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6994696" y="1540242"/>
              <a:ext cx="250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nl-NL" sz="1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Aantal opgestelde en behandelde bakken met totaal uitgevoerd werk</a:t>
              </a:r>
            </a:p>
          </p:txBody>
        </p:sp>
      </p:grp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3082"/>
                </a:solidFill>
              </a:rPr>
              <a:t>IAM-NL WEBINARS 2021</a:t>
            </a:r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4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Capaciteitsmaat: …naar procesvolume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28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2691682" y="1540242"/>
            <a:ext cx="6812039" cy="4650378"/>
            <a:chOff x="2691682" y="1540242"/>
            <a:chExt cx="6812039" cy="4650378"/>
          </a:xfrm>
        </p:grpSpPr>
        <p:sp>
          <p:nvSpPr>
            <p:cNvPr id="7" name="Afgeronde rechthoek 6"/>
            <p:cNvSpPr/>
            <p:nvPr/>
          </p:nvSpPr>
          <p:spPr>
            <a:xfrm>
              <a:off x="4424192" y="2927723"/>
              <a:ext cx="2958762" cy="14673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400" dirty="0">
                  <a:solidFill>
                    <a:schemeClr val="accent1"/>
                  </a:solidFill>
                </a:rPr>
                <a:t>Materieelproces</a:t>
              </a:r>
            </a:p>
            <a:p>
              <a:pPr lvl="0" algn="ctr"/>
              <a:r>
                <a:rPr lang="nl-NL" sz="1400" dirty="0">
                  <a:solidFill>
                    <a:schemeClr val="accent1"/>
                  </a:solidFill>
                </a:rPr>
                <a:t>op </a:t>
              </a:r>
              <a:r>
                <a:rPr lang="nl-NL" sz="1400" dirty="0" smtClean="0">
                  <a:solidFill>
                    <a:schemeClr val="accent1"/>
                  </a:solidFill>
                </a:rPr>
                <a:t>knooppunten</a:t>
              </a:r>
              <a:endParaRPr lang="nl-NL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Rechte verbindingslijn met pijl 16"/>
            <p:cNvCxnSpPr>
              <a:stCxn id="7" idx="1"/>
            </p:cNvCxnSpPr>
            <p:nvPr/>
          </p:nvCxnSpPr>
          <p:spPr>
            <a:xfrm flipH="1">
              <a:off x="2691682" y="3661417"/>
              <a:ext cx="1732510" cy="0"/>
            </a:xfrm>
            <a:prstGeom prst="straightConnector1">
              <a:avLst/>
            </a:prstGeom>
            <a:noFill/>
            <a:ln w="63500" cmpd="dbl"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met pijl 18"/>
            <p:cNvCxnSpPr>
              <a:stCxn id="7" idx="3"/>
            </p:cNvCxnSpPr>
            <p:nvPr/>
          </p:nvCxnSpPr>
          <p:spPr>
            <a:xfrm>
              <a:off x="7382954" y="3661417"/>
              <a:ext cx="1732510" cy="0"/>
            </a:xfrm>
            <a:prstGeom prst="straightConnector1">
              <a:avLst/>
            </a:prstGeom>
            <a:noFill/>
            <a:ln w="63500" cmpd="dbl">
              <a:headEnd type="non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Rechte verbindingslijn met pijl 22"/>
            <p:cNvCxnSpPr>
              <a:stCxn id="7" idx="2"/>
            </p:cNvCxnSpPr>
            <p:nvPr/>
          </p:nvCxnSpPr>
          <p:spPr>
            <a:xfrm>
              <a:off x="5903573" y="4395111"/>
              <a:ext cx="0" cy="1000259"/>
            </a:xfrm>
            <a:prstGeom prst="straightConnector1">
              <a:avLst/>
            </a:prstGeom>
            <a:noFill/>
            <a:ln w="63500" cmpd="dbl"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2691682" y="3353640"/>
              <a:ext cx="1732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Treinstellen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7382954" y="3353639"/>
              <a:ext cx="1732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Treinstellen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2691682" y="3661417"/>
              <a:ext cx="1732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(onbehandeld)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7382954" y="3661416"/>
              <a:ext cx="1732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(behandeld)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5903573" y="4482474"/>
              <a:ext cx="24346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Productiemiddelen:</a:t>
              </a:r>
            </a:p>
            <a:p>
              <a:pPr marL="285750" indent="-285750">
                <a:buFontTx/>
                <a:buChar char="-"/>
              </a:pP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Infrastructuur</a:t>
              </a:r>
            </a:p>
            <a:p>
              <a:pPr marL="285750" indent="-285750">
                <a:buFontTx/>
                <a:buChar char="-"/>
              </a:pP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Outillage</a:t>
              </a:r>
            </a:p>
            <a:p>
              <a:pPr marL="285750" indent="-285750">
                <a:buFontTx/>
                <a:buChar char="-"/>
              </a:pP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Medewerkers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1" name="Ovaal 30"/>
            <p:cNvSpPr/>
            <p:nvPr/>
          </p:nvSpPr>
          <p:spPr>
            <a:xfrm>
              <a:off x="6994696" y="2914284"/>
              <a:ext cx="2509025" cy="149426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5256462" y="5667400"/>
              <a:ext cx="250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u="sng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Input-capaciteit</a:t>
              </a: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:</a:t>
              </a:r>
            </a:p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Bijv. spoorlengte in bakken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6994696" y="1540242"/>
              <a:ext cx="25090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u="sng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Output-capaciteit</a:t>
              </a:r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:</a:t>
              </a:r>
            </a:p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Aantal opgestelde en behandelde bakken met totaal uitgevoerd werk</a:t>
              </a:r>
            </a:p>
            <a:p>
              <a:pPr algn="ct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=&gt; Verwerkingscapaciteit of </a:t>
              </a:r>
              <a:r>
                <a:rPr lang="nl-NL" sz="1400" u="sng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procescapaciteit</a:t>
              </a:r>
              <a:endParaRPr lang="nl-NL" sz="1400" u="sng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8" name="Rechte verbindingslijn met pijl 17"/>
            <p:cNvCxnSpPr>
              <a:stCxn id="7" idx="0"/>
            </p:cNvCxnSpPr>
            <p:nvPr/>
          </p:nvCxnSpPr>
          <p:spPr>
            <a:xfrm flipV="1">
              <a:off x="5903573" y="1914026"/>
              <a:ext cx="0" cy="1013697"/>
            </a:xfrm>
            <a:prstGeom prst="straightConnector1">
              <a:avLst/>
            </a:prstGeom>
            <a:noFill/>
            <a:ln w="31750" cmpd="sng"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Tekstvak 19"/>
            <p:cNvSpPr txBox="1"/>
            <p:nvPr/>
          </p:nvSpPr>
          <p:spPr>
            <a:xfrm>
              <a:off x="3468891" y="1863407"/>
              <a:ext cx="24346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Knoopplan</a:t>
              </a:r>
            </a:p>
            <a:p>
              <a:pPr algn="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en</a:t>
              </a:r>
            </a:p>
            <a:p>
              <a:pPr algn="r"/>
              <a:r>
                <a:rPr lang="nl-NL" sz="1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Besturing</a:t>
              </a:r>
              <a:endParaRPr lang="nl-NL" sz="1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3082"/>
                </a:solidFill>
              </a:rPr>
              <a:t>IAM-NL WEBINARS 2021</a:t>
            </a:r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2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Capaciteit: infra </a:t>
            </a:r>
            <a:r>
              <a:rPr lang="nl-NL" i="1" dirty="0"/>
              <a:t>en</a:t>
            </a:r>
            <a:r>
              <a:rPr lang="nl-NL" dirty="0"/>
              <a:t> proces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29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493034" y="1721937"/>
            <a:ext cx="9209336" cy="3222634"/>
            <a:chOff x="762844" y="1907383"/>
            <a:chExt cx="9209336" cy="3222634"/>
          </a:xfrm>
        </p:grpSpPr>
        <p:sp>
          <p:nvSpPr>
            <p:cNvPr id="6" name="Afgeronde rechthoek 5"/>
            <p:cNvSpPr/>
            <p:nvPr/>
          </p:nvSpPr>
          <p:spPr>
            <a:xfrm>
              <a:off x="762844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Infrastructuur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5916147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Knoopplan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762844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Opstel- 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behandel-capaciteit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5916148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Dagelijkse besturing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5916146" y="1907383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Netwerkplan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4" name="Afgeronde rechthoek 13"/>
            <p:cNvSpPr/>
            <p:nvPr/>
          </p:nvSpPr>
          <p:spPr>
            <a:xfrm>
              <a:off x="8492799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Onderhouds- concept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3339496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Logistieke proces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cxnSp>
          <p:nvCxnSpPr>
            <p:cNvPr id="17" name="Rechte verbindingslijn met pijl 16"/>
            <p:cNvCxnSpPr>
              <a:stCxn id="13" idx="2"/>
              <a:endCxn id="10" idx="0"/>
            </p:cNvCxnSpPr>
            <p:nvPr/>
          </p:nvCxnSpPr>
          <p:spPr>
            <a:xfrm>
              <a:off x="6655837" y="2701643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met pijl 18"/>
            <p:cNvCxnSpPr>
              <a:stCxn id="14" idx="1"/>
              <a:endCxn id="10" idx="3"/>
            </p:cNvCxnSpPr>
            <p:nvPr/>
          </p:nvCxnSpPr>
          <p:spPr>
            <a:xfrm flipH="1">
              <a:off x="7395528" y="3518700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Rechte verbindingslijn met pijl 20"/>
            <p:cNvCxnSpPr>
              <a:stCxn id="6" idx="3"/>
              <a:endCxn id="10" idx="1"/>
            </p:cNvCxnSpPr>
            <p:nvPr/>
          </p:nvCxnSpPr>
          <p:spPr>
            <a:xfrm>
              <a:off x="2242225" y="3518700"/>
              <a:ext cx="3673922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Rechte verbindingslijn met pijl 22"/>
            <p:cNvCxnSpPr>
              <a:stCxn id="6" idx="2"/>
              <a:endCxn id="11" idx="0"/>
            </p:cNvCxnSpPr>
            <p:nvPr/>
          </p:nvCxnSpPr>
          <p:spPr>
            <a:xfrm>
              <a:off x="1502535" y="3915830"/>
              <a:ext cx="0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Rechte verbindingslijn met pijl 24"/>
            <p:cNvCxnSpPr>
              <a:stCxn id="10" idx="2"/>
              <a:endCxn id="12" idx="0"/>
            </p:cNvCxnSpPr>
            <p:nvPr/>
          </p:nvCxnSpPr>
          <p:spPr>
            <a:xfrm>
              <a:off x="6655838" y="3915830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Rechte verbindingslijn met pijl 26"/>
            <p:cNvCxnSpPr>
              <a:stCxn id="12" idx="1"/>
              <a:endCxn id="15" idx="3"/>
            </p:cNvCxnSpPr>
            <p:nvPr/>
          </p:nvCxnSpPr>
          <p:spPr>
            <a:xfrm flipH="1">
              <a:off x="4818877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Rechte verbindingslijn met pijl 28"/>
            <p:cNvCxnSpPr>
              <a:stCxn id="15" idx="1"/>
              <a:endCxn id="11" idx="3"/>
            </p:cNvCxnSpPr>
            <p:nvPr/>
          </p:nvCxnSpPr>
          <p:spPr>
            <a:xfrm flipH="1">
              <a:off x="2242225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ekstvak 4"/>
          <p:cNvSpPr txBox="1"/>
          <p:nvPr/>
        </p:nvSpPr>
        <p:spPr>
          <a:xfrm>
            <a:off x="1176024" y="1831841"/>
            <a:ext cx="211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de capaciteit van de infrastructuur?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8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 spoorvervoer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3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834887" y="2320036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Meer reizigers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584767" y="2212314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>
                <a:solidFill>
                  <a:srgbClr val="003082"/>
                </a:solidFill>
              </a:defRPr>
            </a:lvl1pPr>
          </a:lstStyle>
          <a:p>
            <a:r>
              <a:rPr lang="nl-NL" dirty="0"/>
              <a:t>Meer </a:t>
            </a:r>
            <a:r>
              <a:rPr lang="nl-NL" dirty="0" smtClean="0"/>
              <a:t>zitten,</a:t>
            </a:r>
          </a:p>
          <a:p>
            <a:r>
              <a:rPr lang="nl-NL" dirty="0" smtClean="0"/>
              <a:t>minder </a:t>
            </a:r>
            <a:r>
              <a:rPr lang="nl-NL" dirty="0"/>
              <a:t>staan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334647" y="2320036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>
                <a:solidFill>
                  <a:srgbClr val="003082"/>
                </a:solidFill>
              </a:defRPr>
            </a:lvl1pPr>
          </a:lstStyle>
          <a:p>
            <a:r>
              <a:rPr lang="nl-NL" dirty="0"/>
              <a:t>Meer treinen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084527" y="2320036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>
                <a:solidFill>
                  <a:srgbClr val="003082"/>
                </a:solidFill>
              </a:defRPr>
            </a:lvl1pPr>
          </a:lstStyle>
          <a:p>
            <a:r>
              <a:rPr lang="nl-NL" dirty="0"/>
              <a:t>Meer rails</a:t>
            </a:r>
            <a:endParaRPr lang="nl-NL" dirty="0"/>
          </a:p>
        </p:txBody>
      </p:sp>
      <p:cxnSp>
        <p:nvCxnSpPr>
          <p:cNvPr id="16" name="Rechte verbindingslijn met pijl 15"/>
          <p:cNvCxnSpPr>
            <a:stCxn id="6" idx="3"/>
            <a:endCxn id="7" idx="1"/>
          </p:cNvCxnSpPr>
          <p:nvPr/>
        </p:nvCxnSpPr>
        <p:spPr>
          <a:xfrm flipV="1">
            <a:off x="2630233" y="2473924"/>
            <a:ext cx="954534" cy="1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Rechte verbindingslijn met pijl 18"/>
          <p:cNvCxnSpPr>
            <a:stCxn id="7" idx="3"/>
            <a:endCxn id="8" idx="1"/>
          </p:cNvCxnSpPr>
          <p:nvPr/>
        </p:nvCxnSpPr>
        <p:spPr>
          <a:xfrm>
            <a:off x="5380113" y="2473924"/>
            <a:ext cx="954534" cy="1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Rechte verbindingslijn met pijl 21"/>
          <p:cNvCxnSpPr>
            <a:stCxn id="8" idx="3"/>
            <a:endCxn id="9" idx="1"/>
          </p:cNvCxnSpPr>
          <p:nvPr/>
        </p:nvCxnSpPr>
        <p:spPr>
          <a:xfrm>
            <a:off x="8129993" y="2473925"/>
            <a:ext cx="954534" cy="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Tijdelijke aanduiding voor voettekst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479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Capaciteit: infra </a:t>
            </a:r>
            <a:r>
              <a:rPr lang="nl-NL" i="1" dirty="0"/>
              <a:t>en</a:t>
            </a:r>
            <a:r>
              <a:rPr lang="nl-NL" dirty="0"/>
              <a:t> proces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30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493034" y="1721937"/>
            <a:ext cx="9209336" cy="3222634"/>
            <a:chOff x="762844" y="1907383"/>
            <a:chExt cx="9209336" cy="3222634"/>
          </a:xfrm>
        </p:grpSpPr>
        <p:sp>
          <p:nvSpPr>
            <p:cNvPr id="6" name="Afgeronde rechthoek 5"/>
            <p:cNvSpPr/>
            <p:nvPr/>
          </p:nvSpPr>
          <p:spPr>
            <a:xfrm>
              <a:off x="762844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Infrastructuur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5916147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Knoopplan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762844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Opstel- 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behandel-capaciteit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5916148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Dagelijkse besturing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5916146" y="1907383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Netwerkplan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4" name="Afgeronde rechthoek 13"/>
            <p:cNvSpPr/>
            <p:nvPr/>
          </p:nvSpPr>
          <p:spPr>
            <a:xfrm>
              <a:off x="8492799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Onderhouds- concept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3339496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Logistieke proces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cxnSp>
          <p:nvCxnSpPr>
            <p:cNvPr id="17" name="Rechte verbindingslijn met pijl 16"/>
            <p:cNvCxnSpPr>
              <a:stCxn id="13" idx="2"/>
              <a:endCxn id="10" idx="0"/>
            </p:cNvCxnSpPr>
            <p:nvPr/>
          </p:nvCxnSpPr>
          <p:spPr>
            <a:xfrm>
              <a:off x="6655837" y="2701643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met pijl 18"/>
            <p:cNvCxnSpPr>
              <a:stCxn id="14" idx="1"/>
              <a:endCxn id="10" idx="3"/>
            </p:cNvCxnSpPr>
            <p:nvPr/>
          </p:nvCxnSpPr>
          <p:spPr>
            <a:xfrm flipH="1">
              <a:off x="7395528" y="3518700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Rechte verbindingslijn met pijl 20"/>
            <p:cNvCxnSpPr>
              <a:stCxn id="6" idx="3"/>
              <a:endCxn id="10" idx="1"/>
            </p:cNvCxnSpPr>
            <p:nvPr/>
          </p:nvCxnSpPr>
          <p:spPr>
            <a:xfrm>
              <a:off x="2242225" y="3518700"/>
              <a:ext cx="3673922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Rechte verbindingslijn met pijl 22"/>
            <p:cNvCxnSpPr>
              <a:stCxn id="6" idx="2"/>
              <a:endCxn id="11" idx="0"/>
            </p:cNvCxnSpPr>
            <p:nvPr/>
          </p:nvCxnSpPr>
          <p:spPr>
            <a:xfrm>
              <a:off x="1502535" y="3915830"/>
              <a:ext cx="0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Rechte verbindingslijn met pijl 24"/>
            <p:cNvCxnSpPr>
              <a:stCxn id="10" idx="2"/>
              <a:endCxn id="12" idx="0"/>
            </p:cNvCxnSpPr>
            <p:nvPr/>
          </p:nvCxnSpPr>
          <p:spPr>
            <a:xfrm>
              <a:off x="6655838" y="3915830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Rechte verbindingslijn met pijl 26"/>
            <p:cNvCxnSpPr>
              <a:stCxn id="12" idx="1"/>
              <a:endCxn id="15" idx="3"/>
            </p:cNvCxnSpPr>
            <p:nvPr/>
          </p:nvCxnSpPr>
          <p:spPr>
            <a:xfrm flipH="1">
              <a:off x="4818877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Rechte verbindingslijn met pijl 28"/>
            <p:cNvCxnSpPr>
              <a:stCxn id="15" idx="1"/>
              <a:endCxn id="11" idx="3"/>
            </p:cNvCxnSpPr>
            <p:nvPr/>
          </p:nvCxnSpPr>
          <p:spPr>
            <a:xfrm flipH="1">
              <a:off x="2242225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ekstvak 4"/>
          <p:cNvSpPr txBox="1"/>
          <p:nvPr/>
        </p:nvSpPr>
        <p:spPr>
          <a:xfrm>
            <a:off x="1176024" y="1831841"/>
            <a:ext cx="211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de capaciteit van de infrastructuur?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752676" y="5115296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Capaciteit is wat realiseerbaar is.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0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Capaciteit: infra </a:t>
            </a:r>
            <a:r>
              <a:rPr lang="nl-NL" i="1" dirty="0"/>
              <a:t>en</a:t>
            </a:r>
            <a:r>
              <a:rPr lang="nl-NL" dirty="0"/>
              <a:t> proces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31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493034" y="1721937"/>
            <a:ext cx="9209336" cy="3222634"/>
            <a:chOff x="762844" y="1907383"/>
            <a:chExt cx="9209336" cy="3222634"/>
          </a:xfrm>
        </p:grpSpPr>
        <p:sp>
          <p:nvSpPr>
            <p:cNvPr id="6" name="Afgeronde rechthoek 5"/>
            <p:cNvSpPr/>
            <p:nvPr/>
          </p:nvSpPr>
          <p:spPr>
            <a:xfrm>
              <a:off x="762844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Infrastructuur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5916147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Knoopplan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762844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Opstel- 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behandel-capaciteit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5916148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Dagelijkse besturing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5916146" y="1907383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Netwerkplan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4" name="Afgeronde rechthoek 13"/>
            <p:cNvSpPr/>
            <p:nvPr/>
          </p:nvSpPr>
          <p:spPr>
            <a:xfrm>
              <a:off x="8492799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Onderhouds- concept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3339496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Logistieke proces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cxnSp>
          <p:nvCxnSpPr>
            <p:cNvPr id="17" name="Rechte verbindingslijn met pijl 16"/>
            <p:cNvCxnSpPr>
              <a:stCxn id="13" idx="2"/>
              <a:endCxn id="10" idx="0"/>
            </p:cNvCxnSpPr>
            <p:nvPr/>
          </p:nvCxnSpPr>
          <p:spPr>
            <a:xfrm>
              <a:off x="6655837" y="2701643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met pijl 18"/>
            <p:cNvCxnSpPr>
              <a:stCxn id="14" idx="1"/>
              <a:endCxn id="10" idx="3"/>
            </p:cNvCxnSpPr>
            <p:nvPr/>
          </p:nvCxnSpPr>
          <p:spPr>
            <a:xfrm flipH="1">
              <a:off x="7395528" y="3518700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Rechte verbindingslijn met pijl 20"/>
            <p:cNvCxnSpPr>
              <a:stCxn id="6" idx="3"/>
              <a:endCxn id="10" idx="1"/>
            </p:cNvCxnSpPr>
            <p:nvPr/>
          </p:nvCxnSpPr>
          <p:spPr>
            <a:xfrm>
              <a:off x="2242225" y="3518700"/>
              <a:ext cx="3673922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Rechte verbindingslijn met pijl 22"/>
            <p:cNvCxnSpPr>
              <a:stCxn id="6" idx="2"/>
              <a:endCxn id="11" idx="0"/>
            </p:cNvCxnSpPr>
            <p:nvPr/>
          </p:nvCxnSpPr>
          <p:spPr>
            <a:xfrm>
              <a:off x="1502535" y="3915830"/>
              <a:ext cx="0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Rechte verbindingslijn met pijl 24"/>
            <p:cNvCxnSpPr>
              <a:stCxn id="10" idx="2"/>
              <a:endCxn id="12" idx="0"/>
            </p:cNvCxnSpPr>
            <p:nvPr/>
          </p:nvCxnSpPr>
          <p:spPr>
            <a:xfrm>
              <a:off x="6655838" y="3915830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Rechte verbindingslijn met pijl 26"/>
            <p:cNvCxnSpPr>
              <a:stCxn id="12" idx="1"/>
              <a:endCxn id="15" idx="3"/>
            </p:cNvCxnSpPr>
            <p:nvPr/>
          </p:nvCxnSpPr>
          <p:spPr>
            <a:xfrm flipH="1">
              <a:off x="4818877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Rechte verbindingslijn met pijl 28"/>
            <p:cNvCxnSpPr>
              <a:stCxn id="15" idx="1"/>
              <a:endCxn id="11" idx="3"/>
            </p:cNvCxnSpPr>
            <p:nvPr/>
          </p:nvCxnSpPr>
          <p:spPr>
            <a:xfrm flipH="1">
              <a:off x="2242225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ekstvak 4"/>
          <p:cNvSpPr txBox="1"/>
          <p:nvPr/>
        </p:nvSpPr>
        <p:spPr>
          <a:xfrm>
            <a:off x="1176024" y="1831841"/>
            <a:ext cx="211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de capaciteit van de infrastructuur?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752676" y="5115296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Capaciteit is wat realiseerbaar is.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realiseerbaar?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8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Capaciteit: infra </a:t>
            </a:r>
            <a:r>
              <a:rPr lang="nl-NL" i="1" dirty="0"/>
              <a:t>en</a:t>
            </a:r>
            <a:r>
              <a:rPr lang="nl-NL" dirty="0"/>
              <a:t> proces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32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493034" y="1721937"/>
            <a:ext cx="9209336" cy="3222634"/>
            <a:chOff x="762844" y="1907383"/>
            <a:chExt cx="9209336" cy="3222634"/>
          </a:xfrm>
        </p:grpSpPr>
        <p:sp>
          <p:nvSpPr>
            <p:cNvPr id="6" name="Afgeronde rechthoek 5"/>
            <p:cNvSpPr/>
            <p:nvPr/>
          </p:nvSpPr>
          <p:spPr>
            <a:xfrm>
              <a:off x="762844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Infrastructuur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5916147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Knoopplan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762844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Opstel- 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behandel-capaciteit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5916148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Dagelijkse besturing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5916146" y="1907383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Netwerkplan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4" name="Afgeronde rechthoek 13"/>
            <p:cNvSpPr/>
            <p:nvPr/>
          </p:nvSpPr>
          <p:spPr>
            <a:xfrm>
              <a:off x="8492799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Onderhouds- concept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3339496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Logistieke proces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cxnSp>
          <p:nvCxnSpPr>
            <p:cNvPr id="17" name="Rechte verbindingslijn met pijl 16"/>
            <p:cNvCxnSpPr>
              <a:stCxn id="13" idx="2"/>
              <a:endCxn id="10" idx="0"/>
            </p:cNvCxnSpPr>
            <p:nvPr/>
          </p:nvCxnSpPr>
          <p:spPr>
            <a:xfrm>
              <a:off x="6655837" y="2701643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met pijl 18"/>
            <p:cNvCxnSpPr>
              <a:stCxn id="14" idx="1"/>
              <a:endCxn id="10" idx="3"/>
            </p:cNvCxnSpPr>
            <p:nvPr/>
          </p:nvCxnSpPr>
          <p:spPr>
            <a:xfrm flipH="1">
              <a:off x="7395528" y="3518700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Rechte verbindingslijn met pijl 20"/>
            <p:cNvCxnSpPr>
              <a:stCxn id="6" idx="3"/>
              <a:endCxn id="10" idx="1"/>
            </p:cNvCxnSpPr>
            <p:nvPr/>
          </p:nvCxnSpPr>
          <p:spPr>
            <a:xfrm>
              <a:off x="2242225" y="3518700"/>
              <a:ext cx="3673922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Rechte verbindingslijn met pijl 22"/>
            <p:cNvCxnSpPr>
              <a:stCxn id="6" idx="2"/>
              <a:endCxn id="11" idx="0"/>
            </p:cNvCxnSpPr>
            <p:nvPr/>
          </p:nvCxnSpPr>
          <p:spPr>
            <a:xfrm>
              <a:off x="1502535" y="3915830"/>
              <a:ext cx="0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Rechte verbindingslijn met pijl 24"/>
            <p:cNvCxnSpPr>
              <a:stCxn id="10" idx="2"/>
              <a:endCxn id="12" idx="0"/>
            </p:cNvCxnSpPr>
            <p:nvPr/>
          </p:nvCxnSpPr>
          <p:spPr>
            <a:xfrm>
              <a:off x="6655838" y="3915830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Rechte verbindingslijn met pijl 26"/>
            <p:cNvCxnSpPr>
              <a:stCxn id="12" idx="1"/>
              <a:endCxn id="15" idx="3"/>
            </p:cNvCxnSpPr>
            <p:nvPr/>
          </p:nvCxnSpPr>
          <p:spPr>
            <a:xfrm flipH="1">
              <a:off x="4818877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Rechte verbindingslijn met pijl 28"/>
            <p:cNvCxnSpPr>
              <a:stCxn id="15" idx="1"/>
              <a:endCxn id="11" idx="3"/>
            </p:cNvCxnSpPr>
            <p:nvPr/>
          </p:nvCxnSpPr>
          <p:spPr>
            <a:xfrm flipH="1">
              <a:off x="2242225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ekstvak 4"/>
          <p:cNvSpPr txBox="1"/>
          <p:nvPr/>
        </p:nvSpPr>
        <p:spPr>
          <a:xfrm>
            <a:off x="1176024" y="1831841"/>
            <a:ext cx="211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de capaciteit van de infrastructuur?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752676" y="5115296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Capaciteit is wat realiseerbaar is.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realiseerbaar?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8905979" y="1793078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zijn de afhankelijkheden?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28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Capaciteit: infra </a:t>
            </a:r>
            <a:r>
              <a:rPr lang="nl-NL" i="1" dirty="0"/>
              <a:t>en</a:t>
            </a:r>
            <a:r>
              <a:rPr lang="nl-NL" dirty="0"/>
              <a:t> proces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33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493034" y="1721937"/>
            <a:ext cx="9209336" cy="3222634"/>
            <a:chOff x="762844" y="1907383"/>
            <a:chExt cx="9209336" cy="3222634"/>
          </a:xfrm>
        </p:grpSpPr>
        <p:sp>
          <p:nvSpPr>
            <p:cNvPr id="6" name="Afgeronde rechthoek 5"/>
            <p:cNvSpPr/>
            <p:nvPr/>
          </p:nvSpPr>
          <p:spPr>
            <a:xfrm>
              <a:off x="762844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Infrastructuur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5916147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Knoopplan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762844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Opstel- 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behandel-capaciteit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5916148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Dagelijkse besturing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5916146" y="1907383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Netwerkplan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4" name="Afgeronde rechthoek 13"/>
            <p:cNvSpPr/>
            <p:nvPr/>
          </p:nvSpPr>
          <p:spPr>
            <a:xfrm>
              <a:off x="8492799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Onderhouds- concept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3339496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Logistieke proces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cxnSp>
          <p:nvCxnSpPr>
            <p:cNvPr id="17" name="Rechte verbindingslijn met pijl 16"/>
            <p:cNvCxnSpPr>
              <a:stCxn id="13" idx="2"/>
              <a:endCxn id="10" idx="0"/>
            </p:cNvCxnSpPr>
            <p:nvPr/>
          </p:nvCxnSpPr>
          <p:spPr>
            <a:xfrm>
              <a:off x="6655837" y="2701643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met pijl 18"/>
            <p:cNvCxnSpPr>
              <a:stCxn id="14" idx="1"/>
              <a:endCxn id="10" idx="3"/>
            </p:cNvCxnSpPr>
            <p:nvPr/>
          </p:nvCxnSpPr>
          <p:spPr>
            <a:xfrm flipH="1">
              <a:off x="7395528" y="3518700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Rechte verbindingslijn met pijl 20"/>
            <p:cNvCxnSpPr>
              <a:stCxn id="6" idx="3"/>
              <a:endCxn id="10" idx="1"/>
            </p:cNvCxnSpPr>
            <p:nvPr/>
          </p:nvCxnSpPr>
          <p:spPr>
            <a:xfrm>
              <a:off x="2242225" y="3518700"/>
              <a:ext cx="3673922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Rechte verbindingslijn met pijl 22"/>
            <p:cNvCxnSpPr>
              <a:stCxn id="6" idx="2"/>
              <a:endCxn id="11" idx="0"/>
            </p:cNvCxnSpPr>
            <p:nvPr/>
          </p:nvCxnSpPr>
          <p:spPr>
            <a:xfrm>
              <a:off x="1502535" y="3915830"/>
              <a:ext cx="0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Rechte verbindingslijn met pijl 24"/>
            <p:cNvCxnSpPr>
              <a:stCxn id="10" idx="2"/>
              <a:endCxn id="12" idx="0"/>
            </p:cNvCxnSpPr>
            <p:nvPr/>
          </p:nvCxnSpPr>
          <p:spPr>
            <a:xfrm>
              <a:off x="6655838" y="3915830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Rechte verbindingslijn met pijl 26"/>
            <p:cNvCxnSpPr>
              <a:stCxn id="12" idx="1"/>
              <a:endCxn id="15" idx="3"/>
            </p:cNvCxnSpPr>
            <p:nvPr/>
          </p:nvCxnSpPr>
          <p:spPr>
            <a:xfrm flipH="1">
              <a:off x="4818877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Rechte verbindingslijn met pijl 28"/>
            <p:cNvCxnSpPr>
              <a:stCxn id="15" idx="1"/>
              <a:endCxn id="11" idx="3"/>
            </p:cNvCxnSpPr>
            <p:nvPr/>
          </p:nvCxnSpPr>
          <p:spPr>
            <a:xfrm flipH="1">
              <a:off x="2242225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ekstvak 4"/>
          <p:cNvSpPr txBox="1"/>
          <p:nvPr/>
        </p:nvSpPr>
        <p:spPr>
          <a:xfrm>
            <a:off x="1176024" y="1831841"/>
            <a:ext cx="211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de capaciteit van de infrastructuur?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752676" y="5115296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Capaciteit is wat realiseerbaar is.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realiseerbaar?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8905979" y="1793078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zijn de afhankelijkheden?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752675" y="1328284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Hoe is dit allemaal objectiveerbaar?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8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Capaciteit: infra </a:t>
            </a:r>
            <a:r>
              <a:rPr lang="nl-NL" i="1" dirty="0"/>
              <a:t>en</a:t>
            </a:r>
            <a:r>
              <a:rPr lang="nl-NL" dirty="0"/>
              <a:t> proces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34</a:t>
            </a:fld>
            <a:endParaRPr lang="nl-NL" dirty="0">
              <a:solidFill>
                <a:srgbClr val="003082"/>
              </a:solidFill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493034" y="1721937"/>
            <a:ext cx="9209336" cy="3222634"/>
            <a:chOff x="762844" y="1907383"/>
            <a:chExt cx="9209336" cy="3222634"/>
          </a:xfrm>
        </p:grpSpPr>
        <p:sp>
          <p:nvSpPr>
            <p:cNvPr id="6" name="Afgeronde rechthoek 5"/>
            <p:cNvSpPr/>
            <p:nvPr/>
          </p:nvSpPr>
          <p:spPr>
            <a:xfrm>
              <a:off x="762844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Infrastructuur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5916147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Knoopplan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762844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Opstel- en</a:t>
              </a:r>
            </a:p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behandel-capaciteit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5916148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Dagelijkse besturing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5916146" y="1907383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Netwerkplan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4" name="Afgeronde rechthoek 13"/>
            <p:cNvSpPr/>
            <p:nvPr/>
          </p:nvSpPr>
          <p:spPr>
            <a:xfrm>
              <a:off x="8492799" y="3121570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Onderhouds- concept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3339496" y="4335757"/>
              <a:ext cx="1479381" cy="7942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>
                  <a:solidFill>
                    <a:srgbClr val="003082"/>
                  </a:solidFill>
                </a:rPr>
                <a:t>Logistieke proces</a:t>
              </a:r>
              <a:endParaRPr lang="nl-NL" sz="1400" dirty="0">
                <a:solidFill>
                  <a:srgbClr val="003082"/>
                </a:solidFill>
              </a:endParaRPr>
            </a:p>
          </p:txBody>
        </p:sp>
        <p:cxnSp>
          <p:nvCxnSpPr>
            <p:cNvPr id="17" name="Rechte verbindingslijn met pijl 16"/>
            <p:cNvCxnSpPr>
              <a:stCxn id="13" idx="2"/>
              <a:endCxn id="10" idx="0"/>
            </p:cNvCxnSpPr>
            <p:nvPr/>
          </p:nvCxnSpPr>
          <p:spPr>
            <a:xfrm>
              <a:off x="6655837" y="2701643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met pijl 18"/>
            <p:cNvCxnSpPr>
              <a:stCxn id="14" idx="1"/>
              <a:endCxn id="10" idx="3"/>
            </p:cNvCxnSpPr>
            <p:nvPr/>
          </p:nvCxnSpPr>
          <p:spPr>
            <a:xfrm flipH="1">
              <a:off x="7395528" y="3518700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Rechte verbindingslijn met pijl 20"/>
            <p:cNvCxnSpPr>
              <a:stCxn id="6" idx="3"/>
              <a:endCxn id="10" idx="1"/>
            </p:cNvCxnSpPr>
            <p:nvPr/>
          </p:nvCxnSpPr>
          <p:spPr>
            <a:xfrm>
              <a:off x="2242225" y="3518700"/>
              <a:ext cx="3673922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Rechte verbindingslijn met pijl 22"/>
            <p:cNvCxnSpPr>
              <a:stCxn id="6" idx="2"/>
              <a:endCxn id="11" idx="0"/>
            </p:cNvCxnSpPr>
            <p:nvPr/>
          </p:nvCxnSpPr>
          <p:spPr>
            <a:xfrm>
              <a:off x="1502535" y="3915830"/>
              <a:ext cx="0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Rechte verbindingslijn met pijl 24"/>
            <p:cNvCxnSpPr>
              <a:stCxn id="10" idx="2"/>
              <a:endCxn id="12" idx="0"/>
            </p:cNvCxnSpPr>
            <p:nvPr/>
          </p:nvCxnSpPr>
          <p:spPr>
            <a:xfrm>
              <a:off x="6655838" y="3915830"/>
              <a:ext cx="1" cy="419927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Rechte verbindingslijn met pijl 26"/>
            <p:cNvCxnSpPr>
              <a:stCxn id="12" idx="1"/>
              <a:endCxn id="15" idx="3"/>
            </p:cNvCxnSpPr>
            <p:nvPr/>
          </p:nvCxnSpPr>
          <p:spPr>
            <a:xfrm flipH="1">
              <a:off x="4818877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Rechte verbindingslijn met pijl 28"/>
            <p:cNvCxnSpPr>
              <a:stCxn id="15" idx="1"/>
              <a:endCxn id="11" idx="3"/>
            </p:cNvCxnSpPr>
            <p:nvPr/>
          </p:nvCxnSpPr>
          <p:spPr>
            <a:xfrm flipH="1">
              <a:off x="2242225" y="4732887"/>
              <a:ext cx="1097271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ekstvak 4"/>
          <p:cNvSpPr txBox="1"/>
          <p:nvPr/>
        </p:nvSpPr>
        <p:spPr>
          <a:xfrm>
            <a:off x="1176024" y="1831841"/>
            <a:ext cx="211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de capaciteit van de infrastructuur?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752676" y="5115296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Capaciteit is wat realiseerbaar is.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realiseerbaar?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8905979" y="1793078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zijn de afhankelijkheden?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vaal 2"/>
          <p:cNvSpPr/>
          <p:nvPr/>
        </p:nvSpPr>
        <p:spPr>
          <a:xfrm>
            <a:off x="3835505" y="1861413"/>
            <a:ext cx="4520989" cy="2969956"/>
          </a:xfrm>
          <a:prstGeom prst="ellipse">
            <a:avLst/>
          </a:prstGeom>
          <a:solidFill>
            <a:srgbClr val="FFC000">
              <a:alpha val="85000"/>
            </a:srgb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Dit zijn de vragen waarop we  met de </a:t>
            </a:r>
            <a:r>
              <a:rPr lang="nl-NL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PFA</a:t>
            </a:r>
          </a:p>
          <a:p>
            <a:pPr algn="ctr"/>
            <a:r>
              <a:rPr lang="nl-NL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antwoorden </a:t>
            </a:r>
            <a:r>
              <a:rPr lang="nl-NL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willen geven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3752675" y="1328284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Hoe is dit allemaal objectiveerbaar?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67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PFA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35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Knoopplan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‘Stick </a:t>
            </a:r>
            <a:r>
              <a:rPr lang="nl-NL" sz="1400" dirty="0" err="1" smtClean="0">
                <a:solidFill>
                  <a:srgbClr val="003082"/>
                </a:solidFill>
              </a:rPr>
              <a:t>to</a:t>
            </a:r>
            <a:r>
              <a:rPr lang="nl-NL" sz="1400" dirty="0" smtClean="0">
                <a:solidFill>
                  <a:srgbClr val="003082"/>
                </a:solidFill>
              </a:rPr>
              <a:t> plan’</a:t>
            </a:r>
          </a:p>
          <a:p>
            <a:pPr algn="ctr"/>
            <a:r>
              <a:rPr lang="nl-NL" sz="1400" dirty="0">
                <a:solidFill>
                  <a:srgbClr val="003082"/>
                </a:solidFill>
              </a:rPr>
              <a:t>d</a:t>
            </a:r>
            <a:r>
              <a:rPr lang="nl-NL" sz="1400" dirty="0" smtClean="0">
                <a:solidFill>
                  <a:srgbClr val="003082"/>
                </a:solidFill>
              </a:rPr>
              <a:t>agelijkse besturing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Netwerkplan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ongestoord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logistiek proces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Rechte verbindingslijn met pijl 18"/>
          <p:cNvCxnSpPr>
            <a:stCxn id="14" idx="1"/>
            <a:endCxn id="10" idx="3"/>
          </p:cNvCxnSpPr>
          <p:nvPr/>
        </p:nvCxnSpPr>
        <p:spPr>
          <a:xfrm flipH="1">
            <a:off x="8125718" y="3333254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chte verbindingslijn met pijl 28"/>
          <p:cNvCxnSpPr>
            <a:stCxn id="15" idx="1"/>
            <a:endCxn id="11" idx="3"/>
          </p:cNvCxnSpPr>
          <p:nvPr/>
        </p:nvCxnSpPr>
        <p:spPr>
          <a:xfrm flipH="1">
            <a:off x="2972415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Tekstvak 31"/>
          <p:cNvSpPr txBox="1"/>
          <p:nvPr/>
        </p:nvSpPr>
        <p:spPr>
          <a:xfrm>
            <a:off x="5036711" y="5341701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Aanname (voorlopig)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vaal 2"/>
          <p:cNvSpPr/>
          <p:nvPr/>
        </p:nvSpPr>
        <p:spPr>
          <a:xfrm>
            <a:off x="3689091" y="3762457"/>
            <a:ext cx="4808641" cy="15795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>
              <a:solidFill>
                <a:srgbClr val="003082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3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36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Knoopplan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‘Stick </a:t>
            </a:r>
            <a:r>
              <a:rPr lang="nl-NL" sz="1400" dirty="0" err="1" smtClean="0">
                <a:solidFill>
                  <a:srgbClr val="003082"/>
                </a:solidFill>
              </a:rPr>
              <a:t>to</a:t>
            </a:r>
            <a:r>
              <a:rPr lang="nl-NL" sz="1400" dirty="0" smtClean="0">
                <a:solidFill>
                  <a:srgbClr val="003082"/>
                </a:solidFill>
              </a:rPr>
              <a:t> plan’</a:t>
            </a:r>
          </a:p>
          <a:p>
            <a:pPr algn="ctr"/>
            <a:r>
              <a:rPr lang="nl-NL" sz="1400" dirty="0">
                <a:solidFill>
                  <a:srgbClr val="003082"/>
                </a:solidFill>
              </a:rPr>
              <a:t>d</a:t>
            </a:r>
            <a:r>
              <a:rPr lang="nl-NL" sz="1400" dirty="0" smtClean="0">
                <a:solidFill>
                  <a:srgbClr val="003082"/>
                </a:solidFill>
              </a:rPr>
              <a:t>agelijkse besturing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Netwerkplan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ongestoord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logistiek proces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Rechte verbindingslijn met pijl 18"/>
          <p:cNvCxnSpPr>
            <a:stCxn id="14" idx="1"/>
            <a:endCxn id="10" idx="3"/>
          </p:cNvCxnSpPr>
          <p:nvPr/>
        </p:nvCxnSpPr>
        <p:spPr>
          <a:xfrm flipH="1">
            <a:off x="8125718" y="3333254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chte verbindingslijn met pijl 28"/>
          <p:cNvCxnSpPr>
            <a:stCxn id="15" idx="1"/>
            <a:endCxn id="11" idx="3"/>
          </p:cNvCxnSpPr>
          <p:nvPr/>
        </p:nvCxnSpPr>
        <p:spPr>
          <a:xfrm flipH="1">
            <a:off x="2972415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Tekstvak 31"/>
          <p:cNvSpPr txBox="1"/>
          <p:nvPr/>
        </p:nvSpPr>
        <p:spPr>
          <a:xfrm>
            <a:off x="5036711" y="5341701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Aanname (voorlopig)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vaal 2"/>
          <p:cNvSpPr/>
          <p:nvPr/>
        </p:nvSpPr>
        <p:spPr>
          <a:xfrm>
            <a:off x="3689091" y="3762457"/>
            <a:ext cx="4808641" cy="15795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>
              <a:solidFill>
                <a:srgbClr val="00308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planbaar?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6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37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Knoopplan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‘Stick </a:t>
            </a:r>
            <a:r>
              <a:rPr lang="nl-NL" sz="1400" dirty="0" err="1" smtClean="0">
                <a:solidFill>
                  <a:srgbClr val="003082"/>
                </a:solidFill>
              </a:rPr>
              <a:t>to</a:t>
            </a:r>
            <a:r>
              <a:rPr lang="nl-NL" sz="1400" dirty="0" smtClean="0">
                <a:solidFill>
                  <a:srgbClr val="003082"/>
                </a:solidFill>
              </a:rPr>
              <a:t> plan’</a:t>
            </a:r>
          </a:p>
          <a:p>
            <a:pPr algn="ctr"/>
            <a:r>
              <a:rPr lang="nl-NL" sz="1400" dirty="0">
                <a:solidFill>
                  <a:srgbClr val="003082"/>
                </a:solidFill>
              </a:rPr>
              <a:t>d</a:t>
            </a:r>
            <a:r>
              <a:rPr lang="nl-NL" sz="1400" dirty="0" smtClean="0">
                <a:solidFill>
                  <a:srgbClr val="003082"/>
                </a:solidFill>
              </a:rPr>
              <a:t>agelijkse besturing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materieelinzet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ongestoord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logistiek proces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Rechte verbindingslijn met pijl 18"/>
          <p:cNvCxnSpPr>
            <a:stCxn id="14" idx="1"/>
            <a:endCxn id="10" idx="3"/>
          </p:cNvCxnSpPr>
          <p:nvPr/>
        </p:nvCxnSpPr>
        <p:spPr>
          <a:xfrm flipH="1">
            <a:off x="8125718" y="3333254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chte verbindingslijn met pijl 28"/>
          <p:cNvCxnSpPr>
            <a:stCxn id="15" idx="1"/>
            <a:endCxn id="11" idx="3"/>
          </p:cNvCxnSpPr>
          <p:nvPr/>
        </p:nvCxnSpPr>
        <p:spPr>
          <a:xfrm flipH="1">
            <a:off x="2972415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fgeronde rechthoek 19"/>
          <p:cNvSpPr/>
          <p:nvPr/>
        </p:nvSpPr>
        <p:spPr>
          <a:xfrm>
            <a:off x="406968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dienstregeling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5" name="Rechte verbindingslijn met pijl 4"/>
          <p:cNvCxnSpPr>
            <a:stCxn id="20" idx="3"/>
            <a:endCxn id="13" idx="1"/>
          </p:cNvCxnSpPr>
          <p:nvPr/>
        </p:nvCxnSpPr>
        <p:spPr>
          <a:xfrm>
            <a:off x="5549067" y="2119067"/>
            <a:ext cx="1097269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kstvak 21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planbaar?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8125717" y="1653176"/>
            <a:ext cx="403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zijn kenmerken van een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netwerkplan,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zodat nog net een integraal knoopplan gemaakt kan worden?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61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38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Knoopplan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‘Stick </a:t>
            </a:r>
            <a:r>
              <a:rPr lang="nl-NL" sz="1400" dirty="0" err="1" smtClean="0">
                <a:solidFill>
                  <a:srgbClr val="003082"/>
                </a:solidFill>
              </a:rPr>
              <a:t>to</a:t>
            </a:r>
            <a:r>
              <a:rPr lang="nl-NL" sz="1400" dirty="0" smtClean="0">
                <a:solidFill>
                  <a:srgbClr val="003082"/>
                </a:solidFill>
              </a:rPr>
              <a:t> plan’</a:t>
            </a:r>
          </a:p>
          <a:p>
            <a:pPr algn="ctr"/>
            <a:r>
              <a:rPr lang="nl-NL" sz="1400" dirty="0">
                <a:solidFill>
                  <a:srgbClr val="003082"/>
                </a:solidFill>
              </a:rPr>
              <a:t>d</a:t>
            </a:r>
            <a:r>
              <a:rPr lang="nl-NL" sz="1400" dirty="0" smtClean="0">
                <a:solidFill>
                  <a:srgbClr val="003082"/>
                </a:solidFill>
              </a:rPr>
              <a:t>agelijkse besturing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materieelinzet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ongestoord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logistiek proces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Rechte verbindingslijn met pijl 18"/>
          <p:cNvCxnSpPr>
            <a:stCxn id="14" idx="1"/>
            <a:endCxn id="10" idx="3"/>
          </p:cNvCxnSpPr>
          <p:nvPr/>
        </p:nvCxnSpPr>
        <p:spPr>
          <a:xfrm flipH="1">
            <a:off x="8125718" y="3333254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chte verbindingslijn met pijl 28"/>
          <p:cNvCxnSpPr>
            <a:stCxn id="15" idx="1"/>
            <a:endCxn id="11" idx="3"/>
          </p:cNvCxnSpPr>
          <p:nvPr/>
        </p:nvCxnSpPr>
        <p:spPr>
          <a:xfrm flipH="1">
            <a:off x="2972415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fgeronde rechthoek 19"/>
          <p:cNvSpPr/>
          <p:nvPr/>
        </p:nvSpPr>
        <p:spPr>
          <a:xfrm>
            <a:off x="406968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</a:t>
            </a:r>
            <a:r>
              <a:rPr lang="nl-NL" sz="1400" dirty="0" smtClean="0">
                <a:solidFill>
                  <a:srgbClr val="003082"/>
                </a:solidFill>
              </a:rPr>
              <a:t>van</a:t>
            </a:r>
            <a:endParaRPr lang="nl-NL" sz="1400" dirty="0" smtClean="0">
              <a:solidFill>
                <a:srgbClr val="003082"/>
              </a:solidFill>
            </a:endParaRPr>
          </a:p>
          <a:p>
            <a:pPr algn="ctr"/>
            <a:r>
              <a:rPr lang="nl-NL" sz="1400" dirty="0">
                <a:solidFill>
                  <a:srgbClr val="003082"/>
                </a:solidFill>
              </a:rPr>
              <a:t>d</a:t>
            </a:r>
            <a:r>
              <a:rPr lang="nl-NL" sz="1400" dirty="0" smtClean="0">
                <a:solidFill>
                  <a:srgbClr val="003082"/>
                </a:solidFill>
              </a:rPr>
              <a:t>ienstregeling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5" name="Rechte verbindingslijn met pijl 4"/>
          <p:cNvCxnSpPr>
            <a:stCxn id="20" idx="3"/>
            <a:endCxn id="13" idx="1"/>
          </p:cNvCxnSpPr>
          <p:nvPr/>
        </p:nvCxnSpPr>
        <p:spPr>
          <a:xfrm>
            <a:off x="5549067" y="2119067"/>
            <a:ext cx="1097269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kstvak 21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planbaar?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2545439" y="2516197"/>
            <a:ext cx="6677550" cy="1708078"/>
            <a:chOff x="2545439" y="2516197"/>
            <a:chExt cx="6677550" cy="1708078"/>
          </a:xfrm>
        </p:grpSpPr>
        <p:cxnSp>
          <p:nvCxnSpPr>
            <p:cNvPr id="7" name="Rechte verbindingslijn met pijl 6"/>
            <p:cNvCxnSpPr/>
            <p:nvPr/>
          </p:nvCxnSpPr>
          <p:spPr>
            <a:xfrm flipH="1">
              <a:off x="2972415" y="2516197"/>
              <a:ext cx="6250574" cy="1708078"/>
            </a:xfrm>
            <a:prstGeom prst="straightConnector1">
              <a:avLst/>
            </a:pr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Tekstvak 23"/>
            <p:cNvSpPr txBox="1"/>
            <p:nvPr/>
          </p:nvSpPr>
          <p:spPr>
            <a:xfrm rot="20664967">
              <a:off x="2545439" y="3739434"/>
              <a:ext cx="2113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Definitie</a:t>
              </a:r>
              <a:endPara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8125717" y="1653176"/>
            <a:ext cx="403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zijn kenmerken van een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netwerkplan,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zodat nog net een integraal knoopplan gemaakt kan worden?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7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39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Plannings-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algoritme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Knoopplannen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Planvragen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fgeronde rechthoek 19"/>
          <p:cNvSpPr/>
          <p:nvPr/>
        </p:nvSpPr>
        <p:spPr>
          <a:xfrm>
            <a:off x="406968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materieelinzet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5" name="Rechte verbindingslijn met pijl 4"/>
          <p:cNvCxnSpPr>
            <a:stCxn id="20" idx="3"/>
            <a:endCxn id="13" idx="1"/>
          </p:cNvCxnSpPr>
          <p:nvPr/>
        </p:nvCxnSpPr>
        <p:spPr>
          <a:xfrm>
            <a:off x="5549067" y="2119067"/>
            <a:ext cx="1097269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Afgeronde rechthoek 21"/>
          <p:cNvSpPr/>
          <p:nvPr/>
        </p:nvSpPr>
        <p:spPr>
          <a:xfrm>
            <a:off x="1493034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dienstregeling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8" name="Rechte verbindingslijn met pijl 7"/>
          <p:cNvCxnSpPr>
            <a:stCxn id="22" idx="3"/>
            <a:endCxn id="20" idx="1"/>
          </p:cNvCxnSpPr>
          <p:nvPr/>
        </p:nvCxnSpPr>
        <p:spPr>
          <a:xfrm>
            <a:off x="2972415" y="2119067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bogen verbindingslijn 15"/>
          <p:cNvCxnSpPr>
            <a:stCxn id="14" idx="0"/>
            <a:endCxn id="13" idx="3"/>
          </p:cNvCxnSpPr>
          <p:nvPr/>
        </p:nvCxnSpPr>
        <p:spPr>
          <a:xfrm rot="16200000" flipV="1">
            <a:off x="8635671" y="1609114"/>
            <a:ext cx="817057" cy="1836963"/>
          </a:xfrm>
          <a:prstGeom prst="bentConnector2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kstvak 23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planbaar?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2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 </a:t>
            </a:r>
            <a:r>
              <a:rPr lang="nl-NL" dirty="0"/>
              <a:t>spoorvervoer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4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834887" y="2320036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Meer reizigers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584767" y="2212314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>
                <a:solidFill>
                  <a:srgbClr val="003082"/>
                </a:solidFill>
              </a:defRPr>
            </a:lvl1pPr>
          </a:lstStyle>
          <a:p>
            <a:r>
              <a:rPr lang="nl-NL" dirty="0"/>
              <a:t>Meer </a:t>
            </a:r>
            <a:r>
              <a:rPr lang="nl-NL" dirty="0" smtClean="0"/>
              <a:t>zitten,</a:t>
            </a:r>
          </a:p>
          <a:p>
            <a:r>
              <a:rPr lang="nl-NL" dirty="0" smtClean="0"/>
              <a:t>minder </a:t>
            </a:r>
            <a:r>
              <a:rPr lang="nl-NL" dirty="0"/>
              <a:t>staan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334647" y="2320036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>
                <a:solidFill>
                  <a:srgbClr val="003082"/>
                </a:solidFill>
              </a:defRPr>
            </a:lvl1pPr>
          </a:lstStyle>
          <a:p>
            <a:r>
              <a:rPr lang="nl-NL" dirty="0"/>
              <a:t>Meer treinen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084527" y="2320036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>
                <a:solidFill>
                  <a:srgbClr val="003082"/>
                </a:solidFill>
              </a:defRPr>
            </a:lvl1pPr>
          </a:lstStyle>
          <a:p>
            <a:r>
              <a:rPr lang="nl-NL" strike="sngStrike" dirty="0"/>
              <a:t>Meer rails</a:t>
            </a:r>
            <a:endParaRPr lang="nl-NL" strike="sngStrike" dirty="0"/>
          </a:p>
        </p:txBody>
      </p:sp>
      <p:sp>
        <p:nvSpPr>
          <p:cNvPr id="10" name="Rechthoek 9"/>
          <p:cNvSpPr/>
          <p:nvPr/>
        </p:nvSpPr>
        <p:spPr>
          <a:xfrm>
            <a:off x="834887" y="5371465"/>
            <a:ext cx="45452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3082"/>
                </a:solidFill>
              </a:rPr>
              <a:t>Infrastructuur-kosten</a:t>
            </a:r>
          </a:p>
          <a:p>
            <a:r>
              <a:rPr lang="nl-NL" sz="1400" dirty="0" smtClean="0">
                <a:solidFill>
                  <a:srgbClr val="003082"/>
                </a:solidFill>
              </a:rPr>
              <a:t>Personenauto benzine   	:   46 €</a:t>
            </a:r>
            <a:r>
              <a:rPr lang="nl-NL" sz="1400" dirty="0">
                <a:solidFill>
                  <a:srgbClr val="003082"/>
                </a:solidFill>
              </a:rPr>
              <a:t>/1.000 </a:t>
            </a:r>
            <a:r>
              <a:rPr lang="nl-NL" sz="1400" dirty="0" err="1">
                <a:solidFill>
                  <a:srgbClr val="003082"/>
                </a:solidFill>
              </a:rPr>
              <a:t>rkm</a:t>
            </a:r>
            <a:endParaRPr lang="nl-NL" sz="1400" dirty="0" smtClean="0">
              <a:solidFill>
                <a:srgbClr val="003082"/>
              </a:solidFill>
            </a:endParaRPr>
          </a:p>
          <a:p>
            <a:r>
              <a:rPr lang="nl-NL" sz="1400" dirty="0">
                <a:solidFill>
                  <a:srgbClr val="003082"/>
                </a:solidFill>
              </a:rPr>
              <a:t>Personentrein </a:t>
            </a:r>
            <a:r>
              <a:rPr lang="nl-NL" sz="1400" dirty="0" smtClean="0">
                <a:solidFill>
                  <a:srgbClr val="003082"/>
                </a:solidFill>
              </a:rPr>
              <a:t>elektrisch	: 175 </a:t>
            </a:r>
            <a:r>
              <a:rPr lang="nl-NL" sz="1400" dirty="0">
                <a:solidFill>
                  <a:srgbClr val="003082"/>
                </a:solidFill>
              </a:rPr>
              <a:t>€/1.000 </a:t>
            </a:r>
            <a:r>
              <a:rPr lang="nl-NL" sz="1400" dirty="0" err="1" smtClean="0">
                <a:solidFill>
                  <a:srgbClr val="003082"/>
                </a:solidFill>
              </a:rPr>
              <a:t>rkm</a:t>
            </a:r>
            <a:endParaRPr lang="nl-NL" sz="1400" dirty="0">
              <a:solidFill>
                <a:srgbClr val="003082"/>
              </a:solidFill>
            </a:endParaRPr>
          </a:p>
          <a:p>
            <a:r>
              <a:rPr lang="nl-NL" sz="800" dirty="0" smtClean="0">
                <a:solidFill>
                  <a:srgbClr val="003082"/>
                </a:solidFill>
              </a:rPr>
              <a:t>Bron:</a:t>
            </a:r>
          </a:p>
          <a:p>
            <a:r>
              <a:rPr lang="nl-NL" sz="800" dirty="0" smtClean="0">
                <a:solidFill>
                  <a:srgbClr val="003082"/>
                </a:solidFill>
              </a:rPr>
              <a:t>CE </a:t>
            </a:r>
            <a:r>
              <a:rPr lang="nl-NL" sz="800" dirty="0">
                <a:solidFill>
                  <a:srgbClr val="003082"/>
                </a:solidFill>
              </a:rPr>
              <a:t>Delft/VU 2014; Externe en infrastructuurkosten van verkeer; Een overzicht voor Nederland in 2010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34887" y="4284823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Auto’s en bussen worden elektrisch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84767" y="4284823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Milieuvoordeel trein vermindert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34647" y="4284823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Meer economische concurrentie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9084527" y="4284823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Rails efficiënter gebruiken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334647" y="3192929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Weinig vrije ruimte in stedelijke gebieden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6" name="Rechte verbindingslijn met pijl 15"/>
          <p:cNvCxnSpPr>
            <a:stCxn id="6" idx="3"/>
            <a:endCxn id="7" idx="1"/>
          </p:cNvCxnSpPr>
          <p:nvPr/>
        </p:nvCxnSpPr>
        <p:spPr>
          <a:xfrm flipV="1">
            <a:off x="2630233" y="2473924"/>
            <a:ext cx="954534" cy="1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Rechte verbindingslijn met pijl 18"/>
          <p:cNvCxnSpPr>
            <a:stCxn id="7" idx="3"/>
            <a:endCxn id="8" idx="1"/>
          </p:cNvCxnSpPr>
          <p:nvPr/>
        </p:nvCxnSpPr>
        <p:spPr>
          <a:xfrm>
            <a:off x="5380113" y="2473924"/>
            <a:ext cx="954534" cy="1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2630233" y="4546433"/>
            <a:ext cx="954534" cy="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5380113" y="4546433"/>
            <a:ext cx="954534" cy="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8129993" y="4546433"/>
            <a:ext cx="954534" cy="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Rechte verbindingslijn met pijl 34"/>
          <p:cNvCxnSpPr>
            <a:stCxn id="15" idx="3"/>
          </p:cNvCxnSpPr>
          <p:nvPr/>
        </p:nvCxnSpPr>
        <p:spPr>
          <a:xfrm>
            <a:off x="8129993" y="3454539"/>
            <a:ext cx="954534" cy="938007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Rechte verbindingslijn met pijl 37"/>
          <p:cNvCxnSpPr>
            <a:stCxn id="8" idx="3"/>
          </p:cNvCxnSpPr>
          <p:nvPr/>
        </p:nvCxnSpPr>
        <p:spPr>
          <a:xfrm>
            <a:off x="8129993" y="2473925"/>
            <a:ext cx="954534" cy="169428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Rechte verbindingslijn met pijl 40"/>
          <p:cNvCxnSpPr>
            <a:stCxn id="10" idx="3"/>
            <a:endCxn id="13" idx="2"/>
          </p:cNvCxnSpPr>
          <p:nvPr/>
        </p:nvCxnSpPr>
        <p:spPr>
          <a:xfrm flipV="1">
            <a:off x="5380113" y="4808043"/>
            <a:ext cx="1852207" cy="1055865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1631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310503" y="979108"/>
            <a:ext cx="3574395" cy="4708292"/>
            <a:chOff x="4310503" y="979108"/>
            <a:chExt cx="3574395" cy="4708292"/>
          </a:xfrm>
        </p:grpSpPr>
        <p:sp>
          <p:nvSpPr>
            <p:cNvPr id="3" name="Ovaal 2"/>
            <p:cNvSpPr/>
            <p:nvPr/>
          </p:nvSpPr>
          <p:spPr>
            <a:xfrm>
              <a:off x="4310503" y="1058173"/>
              <a:ext cx="3574395" cy="455016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rgbClr val="003082"/>
                </a:solidFill>
              </a:endParaRPr>
            </a:p>
          </p:txBody>
        </p:sp>
        <p:sp>
          <p:nvSpPr>
            <p:cNvPr id="7" name="PIJL-RECHTS 6"/>
            <p:cNvSpPr/>
            <p:nvPr/>
          </p:nvSpPr>
          <p:spPr>
            <a:xfrm>
              <a:off x="5977597" y="979108"/>
              <a:ext cx="240206" cy="15812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PIJL-RECHTS 23"/>
            <p:cNvSpPr/>
            <p:nvPr/>
          </p:nvSpPr>
          <p:spPr>
            <a:xfrm flipH="1">
              <a:off x="5977597" y="5529271"/>
              <a:ext cx="240206" cy="15812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40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Plannings-</a:t>
            </a:r>
          </a:p>
          <a:p>
            <a:pPr algn="ctr"/>
            <a:r>
              <a:rPr lang="nl-NL" sz="1400" dirty="0">
                <a:solidFill>
                  <a:srgbClr val="003082"/>
                </a:solidFill>
              </a:rPr>
              <a:t>algoritme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Knoopplannen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Planvragen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Pareto Front Analyzer</a:t>
            </a: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fgeronde rechthoek 19"/>
          <p:cNvSpPr/>
          <p:nvPr/>
        </p:nvSpPr>
        <p:spPr>
          <a:xfrm>
            <a:off x="4069686" y="1721937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materieelinzet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5" name="Rechte verbindingslijn met pijl 4"/>
          <p:cNvCxnSpPr>
            <a:stCxn id="20" idx="3"/>
            <a:endCxn id="13" idx="1"/>
          </p:cNvCxnSpPr>
          <p:nvPr/>
        </p:nvCxnSpPr>
        <p:spPr>
          <a:xfrm>
            <a:off x="5549067" y="2119067"/>
            <a:ext cx="1097269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Afgeronde rechthoek 21"/>
          <p:cNvSpPr/>
          <p:nvPr/>
        </p:nvSpPr>
        <p:spPr>
          <a:xfrm>
            <a:off x="1493034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dienstregeling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8" name="Rechte verbindingslijn met pijl 7"/>
          <p:cNvCxnSpPr>
            <a:stCxn id="22" idx="3"/>
            <a:endCxn id="20" idx="1"/>
          </p:cNvCxnSpPr>
          <p:nvPr/>
        </p:nvCxnSpPr>
        <p:spPr>
          <a:xfrm>
            <a:off x="2972415" y="2119067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bogen verbindingslijn 15"/>
          <p:cNvCxnSpPr>
            <a:stCxn id="14" idx="0"/>
            <a:endCxn id="13" idx="3"/>
          </p:cNvCxnSpPr>
          <p:nvPr/>
        </p:nvCxnSpPr>
        <p:spPr>
          <a:xfrm rot="16200000" flipV="1">
            <a:off x="8635671" y="1609114"/>
            <a:ext cx="817057" cy="1836963"/>
          </a:xfrm>
          <a:prstGeom prst="bentConnector2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Rechte verbindingslijn met pijl 22"/>
          <p:cNvCxnSpPr>
            <a:stCxn id="15" idx="0"/>
            <a:endCxn id="20" idx="2"/>
          </p:cNvCxnSpPr>
          <p:nvPr/>
        </p:nvCxnSpPr>
        <p:spPr>
          <a:xfrm flipV="1">
            <a:off x="4809377" y="2516197"/>
            <a:ext cx="0" cy="1634114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kstvak 27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planbaar?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5041000" y="1266286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Probeer met meer materieel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041000" y="5157035"/>
            <a:ext cx="21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Gelukt?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2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310503" y="979108"/>
            <a:ext cx="3574395" cy="4708292"/>
            <a:chOff x="4310503" y="979108"/>
            <a:chExt cx="3574395" cy="4708292"/>
          </a:xfrm>
        </p:grpSpPr>
        <p:sp>
          <p:nvSpPr>
            <p:cNvPr id="3" name="Ovaal 2"/>
            <p:cNvSpPr/>
            <p:nvPr/>
          </p:nvSpPr>
          <p:spPr>
            <a:xfrm>
              <a:off x="4310503" y="1058173"/>
              <a:ext cx="3574395" cy="455016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rgbClr val="003082"/>
                </a:solidFill>
              </a:endParaRPr>
            </a:p>
          </p:txBody>
        </p:sp>
        <p:sp>
          <p:nvSpPr>
            <p:cNvPr id="7" name="PIJL-RECHTS 6"/>
            <p:cNvSpPr/>
            <p:nvPr/>
          </p:nvSpPr>
          <p:spPr>
            <a:xfrm>
              <a:off x="5977597" y="979108"/>
              <a:ext cx="240206" cy="15812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PIJL-RECHTS 23"/>
            <p:cNvSpPr/>
            <p:nvPr/>
          </p:nvSpPr>
          <p:spPr>
            <a:xfrm flipH="1">
              <a:off x="5977597" y="5529271"/>
              <a:ext cx="240206" cy="15812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41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Plannings-</a:t>
            </a:r>
          </a:p>
          <a:p>
            <a:pPr algn="ctr"/>
            <a:r>
              <a:rPr lang="nl-NL" sz="1400" dirty="0">
                <a:solidFill>
                  <a:srgbClr val="003082"/>
                </a:solidFill>
              </a:rPr>
              <a:t>algoritme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Knoopplannen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Planvragen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Pareto Front Analyzer</a:t>
            </a: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fgeronde rechthoek 19"/>
          <p:cNvSpPr/>
          <p:nvPr/>
        </p:nvSpPr>
        <p:spPr>
          <a:xfrm>
            <a:off x="4069686" y="1721937"/>
            <a:ext cx="1479381" cy="79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materieelinzet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5" name="Rechte verbindingslijn met pijl 4"/>
          <p:cNvCxnSpPr>
            <a:stCxn id="20" idx="3"/>
            <a:endCxn id="13" idx="1"/>
          </p:cNvCxnSpPr>
          <p:nvPr/>
        </p:nvCxnSpPr>
        <p:spPr>
          <a:xfrm>
            <a:off x="5549067" y="2119067"/>
            <a:ext cx="1097269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Afgeronde rechthoek 21"/>
          <p:cNvSpPr/>
          <p:nvPr/>
        </p:nvSpPr>
        <p:spPr>
          <a:xfrm>
            <a:off x="1493034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dienstregeling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8" name="Rechte verbindingslijn met pijl 7"/>
          <p:cNvCxnSpPr>
            <a:stCxn id="22" idx="3"/>
            <a:endCxn id="20" idx="1"/>
          </p:cNvCxnSpPr>
          <p:nvPr/>
        </p:nvCxnSpPr>
        <p:spPr>
          <a:xfrm>
            <a:off x="2972415" y="2119067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bogen verbindingslijn 15"/>
          <p:cNvCxnSpPr>
            <a:stCxn id="14" idx="0"/>
            <a:endCxn id="13" idx="3"/>
          </p:cNvCxnSpPr>
          <p:nvPr/>
        </p:nvCxnSpPr>
        <p:spPr>
          <a:xfrm rot="16200000" flipV="1">
            <a:off x="8635671" y="1609114"/>
            <a:ext cx="817057" cy="1836963"/>
          </a:xfrm>
          <a:prstGeom prst="bentConnector2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Rechte verbindingslijn met pijl 22"/>
          <p:cNvCxnSpPr>
            <a:stCxn id="15" idx="0"/>
            <a:endCxn id="20" idx="2"/>
          </p:cNvCxnSpPr>
          <p:nvPr/>
        </p:nvCxnSpPr>
        <p:spPr>
          <a:xfrm flipV="1">
            <a:off x="4809377" y="2516197"/>
            <a:ext cx="0" cy="1634114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kstvak 27"/>
          <p:cNvSpPr txBox="1"/>
          <p:nvPr/>
        </p:nvSpPr>
        <p:spPr>
          <a:xfrm>
            <a:off x="8905979" y="4224275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is maximaal planbaar?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5041000" y="1266286"/>
            <a:ext cx="211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Probeer met meer materieel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041000" y="5157035"/>
            <a:ext cx="21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Gelukt?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56" y="904909"/>
            <a:ext cx="5005086" cy="4856689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0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42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Plannings-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algoritme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Knoopplan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Planvraag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Pareto Front Analyzer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chte verbindingslijn met pijl 28"/>
          <p:cNvCxnSpPr>
            <a:stCxn id="15" idx="1"/>
            <a:endCxn id="11" idx="3"/>
          </p:cNvCxnSpPr>
          <p:nvPr/>
        </p:nvCxnSpPr>
        <p:spPr>
          <a:xfrm flipH="1">
            <a:off x="2972415" y="4547441"/>
            <a:ext cx="1097271" cy="0"/>
          </a:xfrm>
          <a:prstGeom prst="straightConnector1">
            <a:avLst/>
          </a:pr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fgeronde rechthoek 19"/>
          <p:cNvSpPr/>
          <p:nvPr/>
        </p:nvSpPr>
        <p:spPr>
          <a:xfrm>
            <a:off x="406968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materieelinzet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5" name="Rechte verbindingslijn met pijl 4"/>
          <p:cNvCxnSpPr>
            <a:stCxn id="20" idx="3"/>
            <a:endCxn id="13" idx="1"/>
          </p:cNvCxnSpPr>
          <p:nvPr/>
        </p:nvCxnSpPr>
        <p:spPr>
          <a:xfrm>
            <a:off x="5549067" y="2119067"/>
            <a:ext cx="1097269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Afgeronde rechthoek 21"/>
          <p:cNvSpPr/>
          <p:nvPr/>
        </p:nvSpPr>
        <p:spPr>
          <a:xfrm>
            <a:off x="1493034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dienstregeling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8" name="Rechte verbindingslijn met pijl 7"/>
          <p:cNvCxnSpPr>
            <a:stCxn id="22" idx="3"/>
            <a:endCxn id="20" idx="1"/>
          </p:cNvCxnSpPr>
          <p:nvPr/>
        </p:nvCxnSpPr>
        <p:spPr>
          <a:xfrm>
            <a:off x="2972415" y="2119067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bogen verbindingslijn 15"/>
          <p:cNvCxnSpPr>
            <a:stCxn id="14" idx="0"/>
            <a:endCxn id="13" idx="3"/>
          </p:cNvCxnSpPr>
          <p:nvPr/>
        </p:nvCxnSpPr>
        <p:spPr>
          <a:xfrm rot="16200000" flipV="1">
            <a:off x="8635671" y="1609114"/>
            <a:ext cx="817057" cy="1836963"/>
          </a:xfrm>
          <a:prstGeom prst="bentConnector2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Rechte verbindingslijn met pijl 22"/>
          <p:cNvCxnSpPr>
            <a:stCxn id="15" idx="0"/>
            <a:endCxn id="20" idx="2"/>
          </p:cNvCxnSpPr>
          <p:nvPr/>
        </p:nvCxnSpPr>
        <p:spPr>
          <a:xfrm flipV="1">
            <a:off x="4809377" y="2516197"/>
            <a:ext cx="0" cy="1634114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Rechte verbindingslijn met pijl 6"/>
          <p:cNvCxnSpPr>
            <a:stCxn id="11" idx="0"/>
            <a:endCxn id="6" idx="2"/>
          </p:cNvCxnSpPr>
          <p:nvPr/>
        </p:nvCxnSpPr>
        <p:spPr>
          <a:xfrm flipV="1">
            <a:off x="2232725" y="3730384"/>
            <a:ext cx="0" cy="419927"/>
          </a:xfrm>
          <a:prstGeom prst="straightConnector1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Gebogen verbindingslijn 17"/>
          <p:cNvCxnSpPr>
            <a:stCxn id="22" idx="1"/>
            <a:endCxn id="30" idx="1"/>
          </p:cNvCxnSpPr>
          <p:nvPr/>
        </p:nvCxnSpPr>
        <p:spPr>
          <a:xfrm rot="10800000" flipV="1">
            <a:off x="1176024" y="2119066"/>
            <a:ext cx="317010" cy="3853811"/>
          </a:xfrm>
          <a:prstGeom prst="bentConnector3">
            <a:avLst>
              <a:gd name="adj1" fmla="val 172111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Gebogen verbindingslijn 25"/>
          <p:cNvCxnSpPr>
            <a:stCxn id="14" idx="2"/>
            <a:endCxn id="30" idx="3"/>
          </p:cNvCxnSpPr>
          <p:nvPr/>
        </p:nvCxnSpPr>
        <p:spPr>
          <a:xfrm rot="5400000">
            <a:off x="5504805" y="1515003"/>
            <a:ext cx="2242494" cy="6673257"/>
          </a:xfrm>
          <a:prstGeom prst="bentConnector2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kstvak 29"/>
          <p:cNvSpPr txBox="1"/>
          <p:nvPr/>
        </p:nvSpPr>
        <p:spPr>
          <a:xfrm>
            <a:off x="1176024" y="5511213"/>
            <a:ext cx="211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Dit is </a:t>
            </a:r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 capaciteit van de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infrastructuur.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kstvak 31"/>
          <p:cNvSpPr txBox="1"/>
          <p:nvPr/>
        </p:nvSpPr>
        <p:spPr>
          <a:xfrm rot="16200000">
            <a:off x="-1306455" y="3722806"/>
            <a:ext cx="386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Gegeven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(kenmerken van) een dienstregeling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Rechte verbindingslijn met pijl 23"/>
          <p:cNvCxnSpPr>
            <a:stCxn id="30" idx="0"/>
            <a:endCxn id="11" idx="2"/>
          </p:cNvCxnSpPr>
          <p:nvPr/>
        </p:nvCxnSpPr>
        <p:spPr>
          <a:xfrm flipV="1">
            <a:off x="2232724" y="4944571"/>
            <a:ext cx="1" cy="566642"/>
          </a:xfrm>
          <a:prstGeom prst="straightConnector1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Afbeelding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56" y="904909"/>
            <a:ext cx="5005086" cy="4856689"/>
          </a:xfrm>
          <a:prstGeom prst="rect">
            <a:avLst/>
          </a:prstGeom>
        </p:spPr>
      </p:pic>
      <p:sp>
        <p:nvSpPr>
          <p:cNvPr id="31" name="Tekstvak 30"/>
          <p:cNvSpPr txBox="1"/>
          <p:nvPr/>
        </p:nvSpPr>
        <p:spPr>
          <a:xfrm>
            <a:off x="3289423" y="5617418"/>
            <a:ext cx="667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Gegeven een onderhoudsconcept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7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43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Plannings-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algoritme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Knoopplan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Planvraag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Pareto Front Analyzer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chte verbindingslijn met pijl 28"/>
          <p:cNvCxnSpPr>
            <a:stCxn id="15" idx="1"/>
            <a:endCxn id="11" idx="3"/>
          </p:cNvCxnSpPr>
          <p:nvPr/>
        </p:nvCxnSpPr>
        <p:spPr>
          <a:xfrm flipH="1">
            <a:off x="2972415" y="4547441"/>
            <a:ext cx="1097271" cy="0"/>
          </a:xfrm>
          <a:prstGeom prst="straightConnector1">
            <a:avLst/>
          </a:pr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fgeronde rechthoek 19"/>
          <p:cNvSpPr/>
          <p:nvPr/>
        </p:nvSpPr>
        <p:spPr>
          <a:xfrm>
            <a:off x="406968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materieelinzet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5" name="Rechte verbindingslijn met pijl 4"/>
          <p:cNvCxnSpPr>
            <a:stCxn id="20" idx="3"/>
            <a:endCxn id="13" idx="1"/>
          </p:cNvCxnSpPr>
          <p:nvPr/>
        </p:nvCxnSpPr>
        <p:spPr>
          <a:xfrm>
            <a:off x="5549067" y="2119067"/>
            <a:ext cx="1097269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Afgeronde rechthoek 21"/>
          <p:cNvSpPr/>
          <p:nvPr/>
        </p:nvSpPr>
        <p:spPr>
          <a:xfrm>
            <a:off x="1493034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dienstregeling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8" name="Rechte verbindingslijn met pijl 7"/>
          <p:cNvCxnSpPr>
            <a:stCxn id="22" idx="3"/>
            <a:endCxn id="20" idx="1"/>
          </p:cNvCxnSpPr>
          <p:nvPr/>
        </p:nvCxnSpPr>
        <p:spPr>
          <a:xfrm>
            <a:off x="2972415" y="2119067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bogen verbindingslijn 15"/>
          <p:cNvCxnSpPr>
            <a:stCxn id="14" idx="0"/>
            <a:endCxn id="13" idx="3"/>
          </p:cNvCxnSpPr>
          <p:nvPr/>
        </p:nvCxnSpPr>
        <p:spPr>
          <a:xfrm rot="16200000" flipV="1">
            <a:off x="8635671" y="1609114"/>
            <a:ext cx="817057" cy="1836963"/>
          </a:xfrm>
          <a:prstGeom prst="bentConnector2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Rechte verbindingslijn met pijl 22"/>
          <p:cNvCxnSpPr>
            <a:stCxn id="15" idx="0"/>
            <a:endCxn id="20" idx="2"/>
          </p:cNvCxnSpPr>
          <p:nvPr/>
        </p:nvCxnSpPr>
        <p:spPr>
          <a:xfrm flipV="1">
            <a:off x="4809377" y="2516197"/>
            <a:ext cx="0" cy="1634114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Rechte verbindingslijn met pijl 6"/>
          <p:cNvCxnSpPr>
            <a:stCxn id="11" idx="0"/>
            <a:endCxn id="6" idx="2"/>
          </p:cNvCxnSpPr>
          <p:nvPr/>
        </p:nvCxnSpPr>
        <p:spPr>
          <a:xfrm flipV="1">
            <a:off x="2232725" y="3730384"/>
            <a:ext cx="0" cy="419927"/>
          </a:xfrm>
          <a:prstGeom prst="straightConnector1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Gebogen verbindingslijn 17"/>
          <p:cNvCxnSpPr>
            <a:stCxn id="22" idx="1"/>
            <a:endCxn id="30" idx="1"/>
          </p:cNvCxnSpPr>
          <p:nvPr/>
        </p:nvCxnSpPr>
        <p:spPr>
          <a:xfrm rot="10800000" flipV="1">
            <a:off x="1176024" y="2119066"/>
            <a:ext cx="317010" cy="3853811"/>
          </a:xfrm>
          <a:prstGeom prst="bentConnector3">
            <a:avLst>
              <a:gd name="adj1" fmla="val 172111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Gebogen verbindingslijn 25"/>
          <p:cNvCxnSpPr>
            <a:stCxn id="14" idx="2"/>
            <a:endCxn id="30" idx="3"/>
          </p:cNvCxnSpPr>
          <p:nvPr/>
        </p:nvCxnSpPr>
        <p:spPr>
          <a:xfrm rot="5400000">
            <a:off x="5504805" y="1515003"/>
            <a:ext cx="2242494" cy="6673257"/>
          </a:xfrm>
          <a:prstGeom prst="bentConnector2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kstvak 29"/>
          <p:cNvSpPr txBox="1"/>
          <p:nvPr/>
        </p:nvSpPr>
        <p:spPr>
          <a:xfrm>
            <a:off x="1176024" y="5511213"/>
            <a:ext cx="211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Dit is </a:t>
            </a:r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 capaciteit van de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infrastructuur.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Rechte verbindingslijn met pijl 23"/>
          <p:cNvCxnSpPr>
            <a:stCxn id="30" idx="0"/>
            <a:endCxn id="11" idx="2"/>
          </p:cNvCxnSpPr>
          <p:nvPr/>
        </p:nvCxnSpPr>
        <p:spPr>
          <a:xfrm flipV="1">
            <a:off x="2232724" y="4944571"/>
            <a:ext cx="1" cy="566642"/>
          </a:xfrm>
          <a:prstGeom prst="straightConnector1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Afbeelding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56" y="904909"/>
            <a:ext cx="5005086" cy="4856689"/>
          </a:xfrm>
          <a:prstGeom prst="rect">
            <a:avLst/>
          </a:prstGeom>
        </p:spPr>
      </p:pic>
      <p:sp>
        <p:nvSpPr>
          <p:cNvPr id="31" name="Tekstvak 30"/>
          <p:cNvSpPr txBox="1"/>
          <p:nvPr/>
        </p:nvSpPr>
        <p:spPr>
          <a:xfrm>
            <a:off x="3289423" y="5617418"/>
            <a:ext cx="667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Gegeven een onderhoudsconcept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4180114" y="1773798"/>
            <a:ext cx="4118238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6657795" y="1478165"/>
            <a:ext cx="0" cy="366447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 rot="16200000">
            <a:off x="4731748" y="3127214"/>
            <a:ext cx="357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Normaalcapaciteit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5171413" y="1565759"/>
            <a:ext cx="52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95%</a:t>
            </a:r>
            <a:endParaRPr lang="nl-NL" sz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Tekstvak 36"/>
          <p:cNvSpPr txBox="1"/>
          <p:nvPr/>
        </p:nvSpPr>
        <p:spPr>
          <a:xfrm rot="16200000">
            <a:off x="-1306455" y="3722806"/>
            <a:ext cx="386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Gegeven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(kenmerken van) een dienstregeling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44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Plannings-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algoritme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Knoopplan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Planvraag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Pareto Front Analyzer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chte verbindingslijn met pijl 28"/>
          <p:cNvCxnSpPr>
            <a:stCxn id="15" idx="1"/>
            <a:endCxn id="11" idx="3"/>
          </p:cNvCxnSpPr>
          <p:nvPr/>
        </p:nvCxnSpPr>
        <p:spPr>
          <a:xfrm flipH="1">
            <a:off x="2972415" y="4547441"/>
            <a:ext cx="1097271" cy="0"/>
          </a:xfrm>
          <a:prstGeom prst="straightConnector1">
            <a:avLst/>
          </a:pr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fgeronde rechthoek 19"/>
          <p:cNvSpPr/>
          <p:nvPr/>
        </p:nvSpPr>
        <p:spPr>
          <a:xfrm>
            <a:off x="406968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materieelinzet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5" name="Rechte verbindingslijn met pijl 4"/>
          <p:cNvCxnSpPr>
            <a:stCxn id="20" idx="3"/>
            <a:endCxn id="13" idx="1"/>
          </p:cNvCxnSpPr>
          <p:nvPr/>
        </p:nvCxnSpPr>
        <p:spPr>
          <a:xfrm>
            <a:off x="5549067" y="2119067"/>
            <a:ext cx="1097269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Afgeronde rechthoek 21"/>
          <p:cNvSpPr/>
          <p:nvPr/>
        </p:nvSpPr>
        <p:spPr>
          <a:xfrm>
            <a:off x="1493034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Varianten van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dienstregeling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8" name="Rechte verbindingslijn met pijl 7"/>
          <p:cNvCxnSpPr>
            <a:stCxn id="22" idx="3"/>
            <a:endCxn id="20" idx="1"/>
          </p:cNvCxnSpPr>
          <p:nvPr/>
        </p:nvCxnSpPr>
        <p:spPr>
          <a:xfrm>
            <a:off x="2972415" y="2119067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bogen verbindingslijn 15"/>
          <p:cNvCxnSpPr>
            <a:stCxn id="14" idx="0"/>
            <a:endCxn id="13" idx="3"/>
          </p:cNvCxnSpPr>
          <p:nvPr/>
        </p:nvCxnSpPr>
        <p:spPr>
          <a:xfrm rot="16200000" flipV="1">
            <a:off x="8635671" y="1609114"/>
            <a:ext cx="817057" cy="1836963"/>
          </a:xfrm>
          <a:prstGeom prst="bentConnector2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Rechte verbindingslijn met pijl 22"/>
          <p:cNvCxnSpPr>
            <a:stCxn id="15" idx="0"/>
            <a:endCxn id="20" idx="2"/>
          </p:cNvCxnSpPr>
          <p:nvPr/>
        </p:nvCxnSpPr>
        <p:spPr>
          <a:xfrm flipV="1">
            <a:off x="4809377" y="2516197"/>
            <a:ext cx="0" cy="1634114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Rechte verbindingslijn met pijl 6"/>
          <p:cNvCxnSpPr>
            <a:stCxn id="11" idx="0"/>
            <a:endCxn id="6" idx="2"/>
          </p:cNvCxnSpPr>
          <p:nvPr/>
        </p:nvCxnSpPr>
        <p:spPr>
          <a:xfrm flipV="1">
            <a:off x="2232725" y="3730384"/>
            <a:ext cx="0" cy="419927"/>
          </a:xfrm>
          <a:prstGeom prst="straightConnector1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Gebogen verbindingslijn 17"/>
          <p:cNvCxnSpPr>
            <a:stCxn id="22" idx="1"/>
            <a:endCxn id="30" idx="1"/>
          </p:cNvCxnSpPr>
          <p:nvPr/>
        </p:nvCxnSpPr>
        <p:spPr>
          <a:xfrm rot="10800000" flipV="1">
            <a:off x="1176024" y="2119066"/>
            <a:ext cx="317010" cy="3853811"/>
          </a:xfrm>
          <a:prstGeom prst="bentConnector3">
            <a:avLst>
              <a:gd name="adj1" fmla="val 172111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Gebogen verbindingslijn 25"/>
          <p:cNvCxnSpPr>
            <a:stCxn id="14" idx="2"/>
            <a:endCxn id="30" idx="3"/>
          </p:cNvCxnSpPr>
          <p:nvPr/>
        </p:nvCxnSpPr>
        <p:spPr>
          <a:xfrm rot="5400000">
            <a:off x="5504805" y="1515003"/>
            <a:ext cx="2242494" cy="6673257"/>
          </a:xfrm>
          <a:prstGeom prst="bentConnector2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kstvak 29"/>
          <p:cNvSpPr txBox="1"/>
          <p:nvPr/>
        </p:nvSpPr>
        <p:spPr>
          <a:xfrm>
            <a:off x="1176024" y="5511213"/>
            <a:ext cx="211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Dit is </a:t>
            </a:r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 capaciteit van de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infrastructuur.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Rechte verbindingslijn met pijl 23"/>
          <p:cNvCxnSpPr>
            <a:stCxn id="30" idx="0"/>
            <a:endCxn id="11" idx="2"/>
          </p:cNvCxnSpPr>
          <p:nvPr/>
        </p:nvCxnSpPr>
        <p:spPr>
          <a:xfrm flipV="1">
            <a:off x="2232724" y="4944571"/>
            <a:ext cx="1" cy="566642"/>
          </a:xfrm>
          <a:prstGeom prst="straightConnector1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kstvak 30"/>
          <p:cNvSpPr txBox="1"/>
          <p:nvPr/>
        </p:nvSpPr>
        <p:spPr>
          <a:xfrm>
            <a:off x="3289423" y="5617418"/>
            <a:ext cx="667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Gegeven een onderhoudsconcept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8" y="1143285"/>
            <a:ext cx="5057143" cy="4571429"/>
          </a:xfrm>
          <a:prstGeom prst="rect">
            <a:avLst/>
          </a:prstGeom>
        </p:spPr>
      </p:pic>
      <p:sp>
        <p:nvSpPr>
          <p:cNvPr id="33" name="Tekstvak 32"/>
          <p:cNvSpPr txBox="1"/>
          <p:nvPr/>
        </p:nvSpPr>
        <p:spPr>
          <a:xfrm rot="16200000">
            <a:off x="-1306455" y="3722806"/>
            <a:ext cx="386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Gegeven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(kenmerken van) een dienstregeling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9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45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493034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Infrastructuur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646337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3082"/>
                </a:solidFill>
              </a:rPr>
              <a:t>HIP: Hybride Integrale Planmethode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493034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Opstel- en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behandel-capaciteit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64633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Plan Checker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64633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3082"/>
                </a:solidFill>
              </a:rPr>
              <a:t>Instance Checker</a:t>
            </a:r>
            <a:endParaRPr lang="en-US" sz="1400" dirty="0">
              <a:solidFill>
                <a:srgbClr val="003082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222989" y="2936124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Onderhouds- concept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069686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Pareto Front Analyzer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7" name="Rechte verbindingslijn met pijl 16"/>
          <p:cNvCxnSpPr>
            <a:stCxn id="13" idx="2"/>
            <a:endCxn id="10" idx="0"/>
          </p:cNvCxnSpPr>
          <p:nvPr/>
        </p:nvCxnSpPr>
        <p:spPr>
          <a:xfrm>
            <a:off x="7386027" y="2516197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Rechte verbindingslijn met pijl 20"/>
          <p:cNvCxnSpPr>
            <a:stCxn id="6" idx="3"/>
            <a:endCxn id="10" idx="1"/>
          </p:cNvCxnSpPr>
          <p:nvPr/>
        </p:nvCxnSpPr>
        <p:spPr>
          <a:xfrm>
            <a:off x="2972415" y="3333254"/>
            <a:ext cx="3673922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>
            <a:stCxn id="10" idx="2"/>
            <a:endCxn id="12" idx="0"/>
          </p:cNvCxnSpPr>
          <p:nvPr/>
        </p:nvCxnSpPr>
        <p:spPr>
          <a:xfrm>
            <a:off x="7386028" y="3730384"/>
            <a:ext cx="1" cy="41992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chte verbindingslijn met pijl 26"/>
          <p:cNvCxnSpPr>
            <a:stCxn id="12" idx="1"/>
            <a:endCxn id="15" idx="3"/>
          </p:cNvCxnSpPr>
          <p:nvPr/>
        </p:nvCxnSpPr>
        <p:spPr>
          <a:xfrm flipH="1">
            <a:off x="5549067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chte verbindingslijn met pijl 28"/>
          <p:cNvCxnSpPr>
            <a:stCxn id="15" idx="1"/>
            <a:endCxn id="11" idx="3"/>
          </p:cNvCxnSpPr>
          <p:nvPr/>
        </p:nvCxnSpPr>
        <p:spPr>
          <a:xfrm flipH="1">
            <a:off x="2972415" y="4547441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fgeronde rechthoek 19"/>
          <p:cNvSpPr/>
          <p:nvPr/>
        </p:nvSpPr>
        <p:spPr>
          <a:xfrm>
            <a:off x="4069686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3082"/>
                </a:solidFill>
              </a:rPr>
              <a:t>Instance Generator</a:t>
            </a:r>
            <a:endParaRPr lang="en-US" sz="1400" dirty="0">
              <a:solidFill>
                <a:srgbClr val="003082"/>
              </a:solidFill>
            </a:endParaRPr>
          </a:p>
        </p:txBody>
      </p:sp>
      <p:cxnSp>
        <p:nvCxnSpPr>
          <p:cNvPr id="5" name="Rechte verbindingslijn met pijl 4"/>
          <p:cNvCxnSpPr>
            <a:stCxn id="20" idx="3"/>
            <a:endCxn id="13" idx="1"/>
          </p:cNvCxnSpPr>
          <p:nvPr/>
        </p:nvCxnSpPr>
        <p:spPr>
          <a:xfrm>
            <a:off x="5549067" y="2119067"/>
            <a:ext cx="1097269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Afgeronde rechthoek 21"/>
          <p:cNvSpPr/>
          <p:nvPr/>
        </p:nvSpPr>
        <p:spPr>
          <a:xfrm>
            <a:off x="1493034" y="1721937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Statistisch beschreven</a:t>
            </a:r>
          </a:p>
          <a:p>
            <a:pPr algn="ctr"/>
            <a:r>
              <a:rPr lang="nl-NL" sz="1400" dirty="0">
                <a:solidFill>
                  <a:srgbClr val="003082"/>
                </a:solidFill>
              </a:rPr>
              <a:t>s</a:t>
            </a:r>
            <a:r>
              <a:rPr lang="nl-NL" sz="1400" dirty="0" smtClean="0">
                <a:solidFill>
                  <a:srgbClr val="003082"/>
                </a:solidFill>
              </a:rPr>
              <a:t>cenario’s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8" name="Rechte verbindingslijn met pijl 7"/>
          <p:cNvCxnSpPr>
            <a:stCxn id="22" idx="3"/>
            <a:endCxn id="20" idx="1"/>
          </p:cNvCxnSpPr>
          <p:nvPr/>
        </p:nvCxnSpPr>
        <p:spPr>
          <a:xfrm>
            <a:off x="2972415" y="2119067"/>
            <a:ext cx="1097271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Rechte verbindingslijn met pijl 22"/>
          <p:cNvCxnSpPr>
            <a:stCxn id="15" idx="0"/>
            <a:endCxn id="20" idx="2"/>
          </p:cNvCxnSpPr>
          <p:nvPr/>
        </p:nvCxnSpPr>
        <p:spPr>
          <a:xfrm flipV="1">
            <a:off x="4809377" y="2516197"/>
            <a:ext cx="0" cy="1634114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Rechte verbindingslijn met pijl 6"/>
          <p:cNvCxnSpPr>
            <a:stCxn id="11" idx="0"/>
            <a:endCxn id="6" idx="2"/>
          </p:cNvCxnSpPr>
          <p:nvPr/>
        </p:nvCxnSpPr>
        <p:spPr>
          <a:xfrm flipV="1">
            <a:off x="2232725" y="3730384"/>
            <a:ext cx="0" cy="419927"/>
          </a:xfrm>
          <a:prstGeom prst="straightConnector1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Gebogen verbindingslijn 8"/>
          <p:cNvCxnSpPr>
            <a:stCxn id="14" idx="0"/>
            <a:endCxn id="20" idx="0"/>
          </p:cNvCxnSpPr>
          <p:nvPr/>
        </p:nvCxnSpPr>
        <p:spPr>
          <a:xfrm rot="16200000" flipV="1">
            <a:off x="6778936" y="-247621"/>
            <a:ext cx="1214187" cy="5153303"/>
          </a:xfrm>
          <a:prstGeom prst="bentConnector3">
            <a:avLst>
              <a:gd name="adj1" fmla="val 143332"/>
            </a:avLst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Afgeronde rechthoek 32"/>
          <p:cNvSpPr/>
          <p:nvPr/>
        </p:nvSpPr>
        <p:spPr>
          <a:xfrm>
            <a:off x="9222988" y="4150311"/>
            <a:ext cx="1479381" cy="7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GUI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34" name="Stroomdiagram: Magnetische schijf 3"/>
          <p:cNvSpPr/>
          <p:nvPr/>
        </p:nvSpPr>
        <p:spPr>
          <a:xfrm>
            <a:off x="8344205" y="4188804"/>
            <a:ext cx="660296" cy="717274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Data-</a:t>
            </a:r>
          </a:p>
          <a:p>
            <a:pPr algn="ctr"/>
            <a:r>
              <a:rPr lang="nl-NL" sz="1400" dirty="0" smtClean="0">
                <a:solidFill>
                  <a:srgbClr val="003082"/>
                </a:solidFill>
              </a:rPr>
              <a:t>base</a:t>
            </a:r>
            <a:endParaRPr lang="nl-NL" sz="1400" dirty="0">
              <a:solidFill>
                <a:srgbClr val="003082"/>
              </a:solidFill>
            </a:endParaRPr>
          </a:p>
        </p:txBody>
      </p:sp>
      <p:grpSp>
        <p:nvGrpSpPr>
          <p:cNvPr id="38" name="Groep 37"/>
          <p:cNvGrpSpPr/>
          <p:nvPr/>
        </p:nvGrpSpPr>
        <p:grpSpPr>
          <a:xfrm>
            <a:off x="8125717" y="2119067"/>
            <a:ext cx="548636" cy="2069737"/>
            <a:chOff x="8125717" y="2119067"/>
            <a:chExt cx="548636" cy="2069737"/>
          </a:xfrm>
        </p:grpSpPr>
        <p:cxnSp>
          <p:nvCxnSpPr>
            <p:cNvPr id="35" name="Gebogen verbindingslijn 34"/>
            <p:cNvCxnSpPr>
              <a:stCxn id="13" idx="3"/>
              <a:endCxn id="34" idx="1"/>
            </p:cNvCxnSpPr>
            <p:nvPr/>
          </p:nvCxnSpPr>
          <p:spPr>
            <a:xfrm>
              <a:off x="8125717" y="2119067"/>
              <a:ext cx="548636" cy="2069737"/>
            </a:xfrm>
            <a:prstGeom prst="bentConnector2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Rechte verbindingslijn 36"/>
            <p:cNvCxnSpPr>
              <a:stCxn id="10" idx="3"/>
            </p:cNvCxnSpPr>
            <p:nvPr/>
          </p:nvCxnSpPr>
          <p:spPr>
            <a:xfrm>
              <a:off x="8125718" y="3333254"/>
              <a:ext cx="548635" cy="0"/>
            </a:xfrm>
            <a:prstGeom prst="line">
              <a:avLst/>
            </a:prstGeom>
            <a:noFill/>
            <a:ln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" name="Rechte verbindingslijn met pijl 15"/>
          <p:cNvCxnSpPr>
            <a:stCxn id="34" idx="2"/>
            <a:endCxn id="12" idx="3"/>
          </p:cNvCxnSpPr>
          <p:nvPr/>
        </p:nvCxnSpPr>
        <p:spPr>
          <a:xfrm flipH="1">
            <a:off x="8125719" y="4547441"/>
            <a:ext cx="218486" cy="0"/>
          </a:xfrm>
          <a:prstGeom prst="straightConnector1">
            <a:avLst/>
          </a:pr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Rechte verbindingslijn met pijl 18"/>
          <p:cNvCxnSpPr>
            <a:stCxn id="34" idx="4"/>
            <a:endCxn id="33" idx="1"/>
          </p:cNvCxnSpPr>
          <p:nvPr/>
        </p:nvCxnSpPr>
        <p:spPr>
          <a:xfrm>
            <a:off x="9004501" y="4547441"/>
            <a:ext cx="218487" cy="0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Afgeronde rechthoek 23"/>
          <p:cNvSpPr/>
          <p:nvPr/>
        </p:nvSpPr>
        <p:spPr>
          <a:xfrm>
            <a:off x="3939483" y="1411915"/>
            <a:ext cx="5163265" cy="384073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>
              <a:solidFill>
                <a:srgbClr val="003082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3939483" y="5235914"/>
            <a:ext cx="516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Behandelcalculator</a:t>
            </a:r>
            <a:endParaRPr lang="nl-NL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Plan, Do, Check, Act-cyclus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46</a:t>
            </a:fld>
            <a:endParaRPr lang="nl-NL" dirty="0">
              <a:solidFill>
                <a:srgbClr val="00308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85" y="1228574"/>
            <a:ext cx="7536594" cy="5228655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79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4F3DEC-808E-436C-8FA5-3F9A9A19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voor uw aandacht!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D8E33EC-24C8-435F-8587-6F939E70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ADCB23A-D8A2-4202-999C-21CBE3DD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C1004994-F82D-4E9C-9342-DD75C9EB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47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2562436" y="2497761"/>
            <a:ext cx="2952328" cy="2940563"/>
            <a:chOff x="163101" y="1389468"/>
            <a:chExt cx="2952328" cy="2940563"/>
          </a:xfrm>
          <a:effectLst>
            <a:outerShdw blurRad="76200" dist="50800" dir="2700000" algn="tl" rotWithShape="0">
              <a:prstClr val="black">
                <a:alpha val="40000"/>
              </a:prstClr>
            </a:outerShdw>
            <a:reflection blurRad="6350" stA="25000" endPos="20000" dir="5400000" sy="-100000" algn="bl" rotWithShape="0"/>
          </a:effectLst>
        </p:grpSpPr>
        <p:sp>
          <p:nvSpPr>
            <p:cNvPr id="8" name="Rounded Rectangle 7"/>
            <p:cNvSpPr/>
            <p:nvPr/>
          </p:nvSpPr>
          <p:spPr>
            <a:xfrm>
              <a:off x="163101" y="1389468"/>
              <a:ext cx="2952328" cy="2940563"/>
            </a:xfrm>
            <a:prstGeom prst="round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4577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Vragen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7" y="1966534"/>
              <a:ext cx="2211355" cy="2204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75959" y="2794302"/>
              <a:ext cx="1150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4577"/>
                  </a:solidFill>
                  <a:effectLst/>
                  <a:uLnTx/>
                  <a:uFillTx/>
                  <a:latin typeface="Trebuchet MS"/>
                  <a:ea typeface="+mn-ea"/>
                  <a:cs typeface="Arial" charset="0"/>
                </a:rPr>
                <a:t>Via Q&amp;A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39915" y="2358977"/>
            <a:ext cx="3384139" cy="3085964"/>
            <a:chOff x="4382609" y="1005431"/>
            <a:chExt cx="3384139" cy="3085964"/>
          </a:xfrm>
        </p:grpSpPr>
        <p:sp>
          <p:nvSpPr>
            <p:cNvPr id="12" name="Rounded Rectangle 11"/>
            <p:cNvSpPr/>
            <p:nvPr/>
          </p:nvSpPr>
          <p:spPr>
            <a:xfrm>
              <a:off x="4382609" y="1150832"/>
              <a:ext cx="3168352" cy="2940563"/>
            </a:xfrm>
            <a:prstGeom prst="round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reflection blurRad="6350" stA="25000" endPos="20000" dir="5400000" sy="-100000" algn="bl" rotWithShape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" name="Content Placeholder 3"/>
            <p:cNvSpPr txBox="1">
              <a:spLocks/>
            </p:cNvSpPr>
            <p:nvPr/>
          </p:nvSpPr>
          <p:spPr>
            <a:xfrm>
              <a:off x="4739772" y="1005431"/>
              <a:ext cx="3026976" cy="882644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536561" indent="-17620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rebuchet MS" panose="020B0603020202020204" pitchFamily="34" charset="0"/>
                <a:buChar char="−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898503" indent="-177796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rebuchet MS" panose="020B0603020202020204" pitchFamily="34" charset="0"/>
                <a:buChar char="−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800" b="1" dirty="0">
                  <a:solidFill>
                    <a:srgbClr val="0D4577"/>
                  </a:solidFill>
                  <a:latin typeface="Trebuchet MS"/>
                </a:rPr>
                <a:t>Of neem contact op:</a:t>
              </a:r>
              <a:endParaRPr lang="nl-NL" sz="1800" b="1" dirty="0">
                <a:solidFill>
                  <a:srgbClr val="0D4577"/>
                </a:solidFill>
                <a:latin typeface="Trebuchet M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6813" y="1887586"/>
              <a:ext cx="272667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4577"/>
                  </a:solidFill>
                  <a:effectLst/>
                  <a:uLnTx/>
                  <a:uFillTx/>
                  <a:latin typeface="Trebuchet MS"/>
                  <a:ea typeface="+mn-ea"/>
                  <a:cs typeface="Arial" charset="0"/>
                </a:rPr>
                <a:t>Bob Huisman</a:t>
              </a:r>
              <a:endPara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srgbClr val="0D4577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endParaRPr>
            </a:p>
            <a:p>
              <a:pPr lvl="0" defTabSz="685800">
                <a:spcAft>
                  <a:spcPts val="600"/>
                </a:spcAft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2678E"/>
                  </a:solidFill>
                  <a:effectLst/>
                  <a:uLnTx/>
                  <a:uFillTx/>
                  <a:latin typeface="Trebuchet MS"/>
                  <a:ea typeface="+mn-ea"/>
                  <a:cs typeface="Arial" charset="0"/>
                </a:rPr>
                <a:t>Email: </a:t>
              </a:r>
              <a:r>
                <a:rPr lang="nl-NL" sz="1400" dirty="0">
                  <a:solidFill>
                    <a:srgbClr val="22678E"/>
                  </a:solidFill>
                  <a:latin typeface="Trebuchet MS"/>
                  <a:cs typeface="Arial" charset="0"/>
                </a:rPr>
                <a:t>bob.huisman@ns.nl</a:t>
              </a:r>
              <a:endPara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22678E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680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4F3DEC-808E-436C-8FA5-3F9A9A19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Webinars: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99B2450-85FF-4416-A66D-AEA78271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227" y="1736848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80160" algn="l"/>
              </a:tabLst>
            </a:pPr>
            <a:r>
              <a:rPr lang="nl-NL" sz="2400" b="1" dirty="0"/>
              <a:t>Donderdag 2 september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80160" algn="l"/>
              </a:tabLst>
            </a:pPr>
            <a:r>
              <a:rPr lang="nl-NL" sz="2400" b="1" dirty="0"/>
              <a:t>‘Mens en organisatie’ met </a:t>
            </a:r>
            <a:r>
              <a:rPr lang="nl-NL" sz="2400" b="1" dirty="0" err="1"/>
              <a:t>Vitens</a:t>
            </a:r>
            <a:endParaRPr lang="nl-NL" sz="2400" b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80160" algn="l"/>
              </a:tabLst>
            </a:pPr>
            <a:r>
              <a:rPr lang="nl-NL" sz="1800" dirty="0"/>
              <a:t>Hoe bouw je een werkbare en gedragen assetmanagement organisatie?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80160" algn="l"/>
              </a:tabLst>
            </a:pPr>
            <a:endParaRPr lang="nl-NL" sz="1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80160" algn="l"/>
              </a:tabLst>
            </a:pPr>
            <a:r>
              <a:rPr lang="nl-NL" sz="2400" b="1" dirty="0"/>
              <a:t>Donderdag 16 september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80160" algn="l"/>
              </a:tabLst>
            </a:pPr>
            <a:r>
              <a:rPr lang="nl-NL" sz="2400" b="1" dirty="0"/>
              <a:t>‘Mens en organisatie’	 met Vanderlande		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80160" algn="l"/>
              </a:tabLst>
            </a:pPr>
            <a:r>
              <a:rPr lang="nl-NL" sz="1800" dirty="0"/>
              <a:t>Hoe kan je effectief veranderen onder tijdsdruk?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D8E33EC-24C8-435F-8587-6F939E70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ADCB23A-D8A2-4202-999C-21CBE3DD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C1004994-F82D-4E9C-9342-DD75C9EB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58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 </a:t>
            </a:r>
            <a:r>
              <a:rPr lang="nl-NL" dirty="0"/>
              <a:t>spoorvervoer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5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834887" y="2320036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Meer reizigers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584767" y="2212314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>
                <a:solidFill>
                  <a:srgbClr val="003082"/>
                </a:solidFill>
              </a:defRPr>
            </a:lvl1pPr>
          </a:lstStyle>
          <a:p>
            <a:r>
              <a:rPr lang="nl-NL" dirty="0"/>
              <a:t>Meer </a:t>
            </a:r>
            <a:r>
              <a:rPr lang="nl-NL" dirty="0" smtClean="0"/>
              <a:t>zitten,</a:t>
            </a:r>
          </a:p>
          <a:p>
            <a:r>
              <a:rPr lang="nl-NL" dirty="0" smtClean="0"/>
              <a:t>minder </a:t>
            </a:r>
            <a:r>
              <a:rPr lang="nl-NL" dirty="0"/>
              <a:t>staan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334647" y="2320036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>
                <a:solidFill>
                  <a:srgbClr val="003082"/>
                </a:solidFill>
              </a:defRPr>
            </a:lvl1pPr>
          </a:lstStyle>
          <a:p>
            <a:r>
              <a:rPr lang="nl-NL" dirty="0"/>
              <a:t>Meer treinen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084527" y="2320036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>
                <a:solidFill>
                  <a:srgbClr val="003082"/>
                </a:solidFill>
              </a:defRPr>
            </a:lvl1pPr>
          </a:lstStyle>
          <a:p>
            <a:r>
              <a:rPr lang="nl-NL" strike="sngStrike" dirty="0"/>
              <a:t>Meer rails</a:t>
            </a:r>
            <a:endParaRPr lang="nl-NL" strike="sngStrike" dirty="0"/>
          </a:p>
        </p:txBody>
      </p:sp>
      <p:sp>
        <p:nvSpPr>
          <p:cNvPr id="10" name="Rechthoek 9"/>
          <p:cNvSpPr/>
          <p:nvPr/>
        </p:nvSpPr>
        <p:spPr>
          <a:xfrm>
            <a:off x="834887" y="5371465"/>
            <a:ext cx="45452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3082"/>
                </a:solidFill>
              </a:rPr>
              <a:t>Infrastructuur-kosten</a:t>
            </a:r>
          </a:p>
          <a:p>
            <a:r>
              <a:rPr lang="nl-NL" sz="1400" dirty="0" smtClean="0">
                <a:solidFill>
                  <a:srgbClr val="003082"/>
                </a:solidFill>
              </a:rPr>
              <a:t>Personenauto benzine   	:   46 €</a:t>
            </a:r>
            <a:r>
              <a:rPr lang="nl-NL" sz="1400" dirty="0">
                <a:solidFill>
                  <a:srgbClr val="003082"/>
                </a:solidFill>
              </a:rPr>
              <a:t>/1.000 </a:t>
            </a:r>
            <a:r>
              <a:rPr lang="nl-NL" sz="1400" dirty="0" err="1">
                <a:solidFill>
                  <a:srgbClr val="003082"/>
                </a:solidFill>
              </a:rPr>
              <a:t>rkm</a:t>
            </a:r>
            <a:endParaRPr lang="nl-NL" sz="1400" dirty="0" smtClean="0">
              <a:solidFill>
                <a:srgbClr val="003082"/>
              </a:solidFill>
            </a:endParaRPr>
          </a:p>
          <a:p>
            <a:r>
              <a:rPr lang="nl-NL" sz="1400" dirty="0">
                <a:solidFill>
                  <a:srgbClr val="003082"/>
                </a:solidFill>
              </a:rPr>
              <a:t>Personentrein </a:t>
            </a:r>
            <a:r>
              <a:rPr lang="nl-NL" sz="1400" dirty="0" smtClean="0">
                <a:solidFill>
                  <a:srgbClr val="003082"/>
                </a:solidFill>
              </a:rPr>
              <a:t>elektrisch	: 175 </a:t>
            </a:r>
            <a:r>
              <a:rPr lang="nl-NL" sz="1400" dirty="0">
                <a:solidFill>
                  <a:srgbClr val="003082"/>
                </a:solidFill>
              </a:rPr>
              <a:t>€/1.000 </a:t>
            </a:r>
            <a:r>
              <a:rPr lang="nl-NL" sz="1400" dirty="0" err="1" smtClean="0">
                <a:solidFill>
                  <a:srgbClr val="003082"/>
                </a:solidFill>
              </a:rPr>
              <a:t>rkm</a:t>
            </a:r>
            <a:endParaRPr lang="nl-NL" sz="1400" dirty="0">
              <a:solidFill>
                <a:srgbClr val="003082"/>
              </a:solidFill>
            </a:endParaRPr>
          </a:p>
          <a:p>
            <a:r>
              <a:rPr lang="nl-NL" sz="800" dirty="0" smtClean="0">
                <a:solidFill>
                  <a:srgbClr val="003082"/>
                </a:solidFill>
              </a:rPr>
              <a:t>Bron:</a:t>
            </a:r>
          </a:p>
          <a:p>
            <a:r>
              <a:rPr lang="nl-NL" sz="800" dirty="0" smtClean="0">
                <a:solidFill>
                  <a:srgbClr val="003082"/>
                </a:solidFill>
              </a:rPr>
              <a:t>CE </a:t>
            </a:r>
            <a:r>
              <a:rPr lang="nl-NL" sz="800" dirty="0">
                <a:solidFill>
                  <a:srgbClr val="003082"/>
                </a:solidFill>
              </a:rPr>
              <a:t>Delft/VU 2014; Externe en infrastructuurkosten van verkeer; Een overzicht voor Nederland in 2010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34887" y="4284823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Auto’s en bussen worden elektrisch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84767" y="4284823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Milieuvoordeel trein vermindert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34647" y="4284823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Meer economische concurrentie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9084527" y="4284823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Rails efficiënter gebruiken</a:t>
            </a:r>
            <a:endParaRPr lang="nl-NL" sz="1400" dirty="0">
              <a:solidFill>
                <a:srgbClr val="003082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334647" y="3192929"/>
            <a:ext cx="17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Weinig vrije ruimte in stedelijke gebieden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16" name="Rechte verbindingslijn met pijl 15"/>
          <p:cNvCxnSpPr>
            <a:stCxn id="6" idx="3"/>
            <a:endCxn id="7" idx="1"/>
          </p:cNvCxnSpPr>
          <p:nvPr/>
        </p:nvCxnSpPr>
        <p:spPr>
          <a:xfrm flipV="1">
            <a:off x="2630233" y="2473924"/>
            <a:ext cx="954534" cy="1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Rechte verbindingslijn met pijl 18"/>
          <p:cNvCxnSpPr>
            <a:stCxn id="7" idx="3"/>
            <a:endCxn id="8" idx="1"/>
          </p:cNvCxnSpPr>
          <p:nvPr/>
        </p:nvCxnSpPr>
        <p:spPr>
          <a:xfrm>
            <a:off x="5380113" y="2473924"/>
            <a:ext cx="954534" cy="1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2630233" y="4546433"/>
            <a:ext cx="954534" cy="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5380113" y="4546433"/>
            <a:ext cx="954534" cy="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8129993" y="4546433"/>
            <a:ext cx="954534" cy="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Rechte verbindingslijn met pijl 34"/>
          <p:cNvCxnSpPr>
            <a:stCxn id="15" idx="3"/>
          </p:cNvCxnSpPr>
          <p:nvPr/>
        </p:nvCxnSpPr>
        <p:spPr>
          <a:xfrm>
            <a:off x="8129993" y="3454539"/>
            <a:ext cx="954534" cy="938007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Rechte verbindingslijn met pijl 37"/>
          <p:cNvCxnSpPr>
            <a:stCxn id="8" idx="3"/>
          </p:cNvCxnSpPr>
          <p:nvPr/>
        </p:nvCxnSpPr>
        <p:spPr>
          <a:xfrm>
            <a:off x="8129993" y="2473925"/>
            <a:ext cx="954534" cy="1694280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Rechte verbindingslijn met pijl 40"/>
          <p:cNvCxnSpPr>
            <a:stCxn id="10" idx="3"/>
            <a:endCxn id="13" idx="2"/>
          </p:cNvCxnSpPr>
          <p:nvPr/>
        </p:nvCxnSpPr>
        <p:spPr>
          <a:xfrm flipV="1">
            <a:off x="5380113" y="4808043"/>
            <a:ext cx="1852207" cy="1055865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kstvak 22"/>
          <p:cNvSpPr txBox="1"/>
          <p:nvPr/>
        </p:nvSpPr>
        <p:spPr>
          <a:xfrm>
            <a:off x="9081214" y="5373159"/>
            <a:ext cx="179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3082"/>
                </a:solidFill>
              </a:rPr>
              <a:t>Logistieke risico’s</a:t>
            </a:r>
            <a:endParaRPr lang="nl-NL" sz="1400" dirty="0">
              <a:solidFill>
                <a:srgbClr val="003082"/>
              </a:solidFill>
            </a:endParaRPr>
          </a:p>
        </p:txBody>
      </p:sp>
      <p:cxnSp>
        <p:nvCxnSpPr>
          <p:cNvPr id="24" name="Rechte verbindingslijn met pijl 23"/>
          <p:cNvCxnSpPr>
            <a:stCxn id="14" idx="2"/>
            <a:endCxn id="23" idx="0"/>
          </p:cNvCxnSpPr>
          <p:nvPr/>
        </p:nvCxnSpPr>
        <p:spPr>
          <a:xfrm flipH="1">
            <a:off x="9978887" y="4808043"/>
            <a:ext cx="3313" cy="565116"/>
          </a:xfrm>
          <a:prstGeom prst="straightConnector1">
            <a:avLst/>
          </a:prstGeom>
          <a:solidFill>
            <a:schemeClr val="bg1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326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844" y="546241"/>
            <a:ext cx="11088637" cy="86567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Zwaarbelaste logistieke systemen </a:t>
            </a:r>
            <a:r>
              <a:rPr lang="nl-NL" dirty="0" smtClean="0"/>
              <a:t>kunnen</a:t>
            </a:r>
            <a:br>
              <a:rPr lang="nl-NL" dirty="0" smtClean="0"/>
            </a:br>
            <a:r>
              <a:rPr lang="nl-NL" dirty="0" smtClean="0"/>
              <a:t>plotseling </a:t>
            </a:r>
            <a:r>
              <a:rPr lang="nl-NL" dirty="0" smtClean="0"/>
              <a:t>instabiel worden</a:t>
            </a:r>
            <a:endParaRPr lang="nl-NL" dirty="0"/>
          </a:p>
        </p:txBody>
      </p:sp>
      <p:pic>
        <p:nvPicPr>
          <p:cNvPr id="1026" name="FF616F20-F1EA-4EE2-BA9E-53ED08C3C432" descr="685767E5-B5F4-4E3C-AE19-A6F8CCE12556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631"/>
            <a:ext cx="12192000" cy="228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0201275" y="5632546"/>
            <a:ext cx="1714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800" dirty="0">
                <a:solidFill>
                  <a:schemeClr val="accent1"/>
                </a:solidFill>
              </a:rPr>
              <a:t>NRC 05-01-2016</a:t>
            </a:r>
          </a:p>
        </p:txBody>
      </p:sp>
      <p:sp>
        <p:nvSpPr>
          <p:cNvPr id="9" name="Lijntoelichting 2 (accentlijn) 8"/>
          <p:cNvSpPr/>
          <p:nvPr/>
        </p:nvSpPr>
        <p:spPr>
          <a:xfrm flipH="1">
            <a:off x="1778792" y="2173893"/>
            <a:ext cx="7208043" cy="112156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0079"/>
              <a:gd name="adj6" fmla="val -350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accent1"/>
                </a:solidFill>
              </a:rPr>
              <a:t>“Vrijwel alle systemen die wij mensen bouwen komen vroeg of laat onderdruk te staan. ….</a:t>
            </a:r>
          </a:p>
          <a:p>
            <a:r>
              <a:rPr lang="nl-NL" sz="1400" dirty="0">
                <a:solidFill>
                  <a:schemeClr val="accent1"/>
                </a:solidFill>
              </a:rPr>
              <a:t>Wij zoeken kritiek gedrag op; de grens van het haalbare. We hebben van nature de neiging om te willen groeien en om de problemen die met groei ontstaan te onderschatten.”</a:t>
            </a:r>
          </a:p>
          <a:p>
            <a:endParaRPr lang="nl-NL" sz="1400" dirty="0">
              <a:solidFill>
                <a:schemeClr val="accent1"/>
              </a:solidFill>
            </a:endParaRPr>
          </a:p>
          <a:p>
            <a:r>
              <a:rPr lang="nl-NL" sz="1400" dirty="0">
                <a:solidFill>
                  <a:schemeClr val="accent1"/>
                </a:solidFill>
              </a:rPr>
              <a:t>“Uit modellen blijkt dat systemen die onder grote druk staan extreem gevoelig zijn voor minieme variaties in de gebruikersvraag of kleine verstoringen.</a:t>
            </a:r>
          </a:p>
          <a:p>
            <a:pPr algn="ctr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99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Vraagstukken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3348" cy="4351338"/>
          </a:xfrm>
        </p:spPr>
        <p:txBody>
          <a:bodyPr/>
          <a:lstStyle/>
          <a:p>
            <a:r>
              <a:rPr lang="nl-NL" dirty="0" smtClean="0"/>
              <a:t>Hoe kan het vervoersvolume groeien op bestaande infrastructuur?</a:t>
            </a:r>
          </a:p>
          <a:p>
            <a:r>
              <a:rPr lang="nl-NL" dirty="0" smtClean="0"/>
              <a:t>Hoe kan het risico op verstoringen geminimaliseerd worden?</a:t>
            </a:r>
          </a:p>
          <a:p>
            <a:r>
              <a:rPr lang="nl-NL" dirty="0" smtClean="0"/>
              <a:t>Hoe kunnen de logistieke grenzen bepaald worden?</a:t>
            </a:r>
          </a:p>
          <a:p>
            <a:r>
              <a:rPr lang="nl-NL" dirty="0" smtClean="0"/>
              <a:t>Hoe kunnen (</a:t>
            </a:r>
            <a:r>
              <a:rPr lang="nl-NL" dirty="0" err="1" smtClean="0"/>
              <a:t>investerings</a:t>
            </a:r>
            <a:r>
              <a:rPr lang="nl-NL" dirty="0" smtClean="0"/>
              <a:t>)beslissingen rationeel onderbouwd worden?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09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4F3DEC-808E-436C-8FA5-3F9A9A19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D8E33EC-24C8-435F-8587-6F939E70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ADCB23A-D8A2-4202-999C-21CBE3DD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IAM-NL WEBINARS 2021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C1004994-F82D-4E9C-9342-DD75C9EB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0C20-483D-A14E-B46F-002608A4130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10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Rollen en verantwoordelijkheden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691640"/>
            <a:ext cx="10665957" cy="472222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Staat, overheid</a:t>
            </a:r>
          </a:p>
          <a:p>
            <a:pPr lvl="1"/>
            <a:r>
              <a:rPr lang="nl-NL" dirty="0" smtClean="0"/>
              <a:t>Eigenaar railinfrastructuur</a:t>
            </a:r>
          </a:p>
          <a:p>
            <a:pPr lvl="1"/>
            <a:r>
              <a:rPr lang="nl-NL" dirty="0" smtClean="0"/>
              <a:t>Concessieverlener vervoerders</a:t>
            </a:r>
          </a:p>
          <a:p>
            <a:r>
              <a:rPr lang="nl-NL" dirty="0" smtClean="0"/>
              <a:t>ProRail</a:t>
            </a:r>
          </a:p>
          <a:p>
            <a:pPr lvl="1"/>
            <a:r>
              <a:rPr lang="nl-NL" dirty="0" smtClean="0"/>
              <a:t>Asset Manager railinfrastructuur, opdrachtgever aannemers</a:t>
            </a:r>
          </a:p>
          <a:p>
            <a:pPr lvl="1"/>
            <a:r>
              <a:rPr lang="nl-NL" dirty="0" smtClean="0"/>
              <a:t>Toekennen infracapaciteit aan vervoerders</a:t>
            </a:r>
          </a:p>
          <a:p>
            <a:pPr lvl="1"/>
            <a:r>
              <a:rPr lang="nl-NL" dirty="0" smtClean="0"/>
              <a:t>Verkeersleiding, verantwoordelijk voor uitvoering van dienstregelingen</a:t>
            </a:r>
          </a:p>
          <a:p>
            <a:r>
              <a:rPr lang="nl-NL" dirty="0" smtClean="0"/>
              <a:t>Vervoerders</a:t>
            </a:r>
          </a:p>
          <a:p>
            <a:pPr lvl="1"/>
            <a:r>
              <a:rPr lang="nl-NL" dirty="0" smtClean="0"/>
              <a:t>Asset Manager vloot, (NS) uitvoerder onderhoud</a:t>
            </a:r>
          </a:p>
          <a:p>
            <a:pPr lvl="1"/>
            <a:r>
              <a:rPr lang="nl-NL" dirty="0" smtClean="0"/>
              <a:t>Dienstregeling</a:t>
            </a:r>
          </a:p>
          <a:p>
            <a:pPr lvl="1"/>
            <a:r>
              <a:rPr lang="nl-NL" dirty="0" smtClean="0"/>
              <a:t>Rijdend personeel</a:t>
            </a:r>
          </a:p>
          <a:p>
            <a:pPr lvl="1"/>
            <a:r>
              <a:rPr lang="nl-NL" dirty="0" smtClean="0"/>
              <a:t>Klantrelaties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3082"/>
                </a:solidFill>
              </a:rPr>
              <a:t>IAM-NL WEBINARS 2021</a:t>
            </a:r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>
                <a:solidFill>
                  <a:srgbClr val="003082"/>
                </a:solidFill>
              </a:rPr>
              <a:pPr/>
              <a:t>9</a:t>
            </a:fld>
            <a:endParaRPr lang="nl-NL" dirty="0">
              <a:solidFill>
                <a:srgbClr val="003082"/>
              </a:solidFill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20-5-2021 (NS)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5145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0FE0F5BA9F84E98C7D04B55FBF5F1" ma:contentTypeVersion="10" ma:contentTypeDescription="Een nieuw document maken." ma:contentTypeScope="" ma:versionID="ffee84423f1fe52cc6fe0299a2e13352">
  <xsd:schema xmlns:xsd="http://www.w3.org/2001/XMLSchema" xmlns:xs="http://www.w3.org/2001/XMLSchema" xmlns:p="http://schemas.microsoft.com/office/2006/metadata/properties" xmlns:ns3="9ac6d946-cc70-441b-9d14-735c2d15090b" targetNamespace="http://schemas.microsoft.com/office/2006/metadata/properties" ma:root="true" ma:fieldsID="9ff55b50376aa3100f1bd9993842f3c5" ns3:_="">
    <xsd:import namespace="9ac6d946-cc70-441b-9d14-735c2d1509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6d946-cc70-441b-9d14-735c2d150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EE07B2-EABF-49E5-B64D-CB15B72FAA0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ac6d946-cc70-441b-9d14-735c2d15090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260FAA-8C84-48D8-9F1D-6700A1BBB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c6d946-cc70-441b-9d14-735c2d150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FDDEE1-B72B-4FDC-8C58-1FD2E63DC1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2000</Words>
  <Application>Microsoft Office PowerPoint</Application>
  <PresentationFormat>Breedbeeld</PresentationFormat>
  <Paragraphs>675</Paragraphs>
  <Slides>48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Trebuchet MS</vt:lpstr>
      <vt:lpstr>Kantoorthema</vt:lpstr>
      <vt:lpstr>IAM-NL WEBINAR</vt:lpstr>
      <vt:lpstr>Inhoud</vt:lpstr>
      <vt:lpstr>Context spoorvervoer</vt:lpstr>
      <vt:lpstr>Context spoorvervoer</vt:lpstr>
      <vt:lpstr>Context spoorvervoer </vt:lpstr>
      <vt:lpstr>Zwaarbelaste logistieke systemen kunnen plotseling instabiel worden</vt:lpstr>
      <vt:lpstr>Vraagstukken</vt:lpstr>
      <vt:lpstr>Vragen?</vt:lpstr>
      <vt:lpstr>Rollen en verantwoordelijkheden</vt:lpstr>
      <vt:lpstr>Planning</vt:lpstr>
      <vt:lpstr>Materieelonderhoud</vt:lpstr>
      <vt:lpstr>Materieelproces op knooppunten</vt:lpstr>
      <vt:lpstr>Scope</vt:lpstr>
      <vt:lpstr>Voorbeeld: Den Haag CS - Binckhorst</vt:lpstr>
      <vt:lpstr>Visie op knooppunten</vt:lpstr>
      <vt:lpstr>Waarom: Zitplaatskans</vt:lpstr>
      <vt:lpstr>Waarom: Opstel- &amp; behandelcapaciteit</vt:lpstr>
      <vt:lpstr>Waarom: Datagedreven onderhoud</vt:lpstr>
      <vt:lpstr>Waarom: Robuustheid</vt:lpstr>
      <vt:lpstr>Toekomstige planning en besturing</vt:lpstr>
      <vt:lpstr>Vragen?</vt:lpstr>
      <vt:lpstr>Voorbeeld: Den Haag CS - Binckhorst</vt:lpstr>
      <vt:lpstr>Opstel- en behandelcapaciteit is niet gelijk aan spoorlengte</vt:lpstr>
      <vt:lpstr>Capaciteit: Eigenschap van infra?</vt:lpstr>
      <vt:lpstr>Capaciteit: Resultante van proces?</vt:lpstr>
      <vt:lpstr>Capaciteit: infra en proces</vt:lpstr>
      <vt:lpstr>Capaciteitsmaat: van spoorlengte…</vt:lpstr>
      <vt:lpstr>Capaciteitsmaat: …naar procesvolume</vt:lpstr>
      <vt:lpstr>Capaciteit: infra en proces</vt:lpstr>
      <vt:lpstr>Capaciteit: infra en proces</vt:lpstr>
      <vt:lpstr>Capaciteit: infra en proces</vt:lpstr>
      <vt:lpstr>Capaciteit: infra en proces</vt:lpstr>
      <vt:lpstr>Capaciteit: infra en proces</vt:lpstr>
      <vt:lpstr>Capaciteit: infra en proces</vt:lpstr>
      <vt:lpstr>PFA</vt:lpstr>
      <vt:lpstr>PFA</vt:lpstr>
      <vt:lpstr>PFA</vt:lpstr>
      <vt:lpstr>PFA</vt:lpstr>
      <vt:lpstr>PFA</vt:lpstr>
      <vt:lpstr>PFA</vt:lpstr>
      <vt:lpstr>PFA</vt:lpstr>
      <vt:lpstr>PFA</vt:lpstr>
      <vt:lpstr>PFA</vt:lpstr>
      <vt:lpstr>PFA</vt:lpstr>
      <vt:lpstr>PFA</vt:lpstr>
      <vt:lpstr>Plan, Do, Check, Act-cyclus</vt:lpstr>
      <vt:lpstr>Dank voor uw aandacht!</vt:lpstr>
      <vt:lpstr>Volgende Webinars:</vt:lpstr>
    </vt:vector>
  </TitlesOfParts>
  <Company>ITER FIDELIS B.V.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Basismodule Assetmanagement</dc:title>
  <dc:creator>Sander Sieswerda</dc:creator>
  <cp:lastModifiedBy>Huisman, Bob B (NTR)</cp:lastModifiedBy>
  <cp:revision>203</cp:revision>
  <cp:lastPrinted>2020-02-13T15:36:07Z</cp:lastPrinted>
  <dcterms:created xsi:type="dcterms:W3CDTF">2018-10-26T11:26:21Z</dcterms:created>
  <dcterms:modified xsi:type="dcterms:W3CDTF">2021-05-19T11:52:21Z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0x01010062B0FE0F5BA9F84E98C7D04B55FBF5F1</vt:lpwstr>
  </property>
</Properties>
</file>